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Default Extension="bin" ContentType="application/vnd.openxmlformats-officedocument.oleObject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3" r:id="rId4"/>
    <p:sldId id="257" r:id="rId5"/>
    <p:sldId id="259" r:id="rId6"/>
    <p:sldId id="261" r:id="rId7"/>
    <p:sldId id="262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3" r:id="rId21"/>
    <p:sldId id="277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512A32-7AE6-4200-8B31-FE0EB018EE1F}" type="doc">
      <dgm:prSet loTypeId="urn:microsoft.com/office/officeart/2005/8/layout/venn1" loCatId="relationship" qsTypeId="urn:microsoft.com/office/officeart/2005/8/quickstyle/simple1#1" qsCatId="simple" csTypeId="urn:microsoft.com/office/officeart/2005/8/colors/colorful2" csCatId="colorful" phldr="1"/>
      <dgm:spPr/>
    </dgm:pt>
    <dgm:pt modelId="{70DB6562-100D-47BC-9CCD-7CF3E682B05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2">
                  <a:lumMod val="75000"/>
                </a:schemeClr>
              </a:solidFill>
            </a:rPr>
            <a:t>Дети старшей группы</a:t>
          </a:r>
          <a:endParaRPr lang="ru-RU" sz="2000" dirty="0">
            <a:solidFill>
              <a:schemeClr val="tx2">
                <a:lumMod val="75000"/>
              </a:schemeClr>
            </a:solidFill>
          </a:endParaRPr>
        </a:p>
      </dgm:t>
    </dgm:pt>
    <dgm:pt modelId="{5E78AF13-0539-4AA8-821E-16D8982399AD}" type="parTrans" cxnId="{34DF527D-1395-4D04-92AA-C1223B6A35B3}">
      <dgm:prSet/>
      <dgm:spPr/>
      <dgm:t>
        <a:bodyPr/>
        <a:lstStyle/>
        <a:p>
          <a:endParaRPr lang="ru-RU"/>
        </a:p>
      </dgm:t>
    </dgm:pt>
    <dgm:pt modelId="{6D92CD41-2996-41D4-AEC4-06569D6B8CF7}" type="sibTrans" cxnId="{34DF527D-1395-4D04-92AA-C1223B6A35B3}">
      <dgm:prSet/>
      <dgm:spPr/>
      <dgm:t>
        <a:bodyPr/>
        <a:lstStyle/>
        <a:p>
          <a:endParaRPr lang="ru-RU"/>
        </a:p>
      </dgm:t>
    </dgm:pt>
    <dgm:pt modelId="{5DACF6C5-97F5-41EF-8956-C757C06E3840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2"/>
              </a:solidFill>
            </a:rPr>
            <a:t>родители</a:t>
          </a:r>
          <a:endParaRPr lang="ru-RU" sz="2400" dirty="0">
            <a:solidFill>
              <a:schemeClr val="tx2"/>
            </a:solidFill>
          </a:endParaRPr>
        </a:p>
      </dgm:t>
    </dgm:pt>
    <dgm:pt modelId="{B0A1F89B-840F-42CB-8E00-F9447231AE97}" type="parTrans" cxnId="{86C2D5E7-C659-4496-9462-C9A175000683}">
      <dgm:prSet/>
      <dgm:spPr/>
      <dgm:t>
        <a:bodyPr/>
        <a:lstStyle/>
        <a:p>
          <a:endParaRPr lang="ru-RU"/>
        </a:p>
      </dgm:t>
    </dgm:pt>
    <dgm:pt modelId="{E7AA5FD3-F3A4-4D37-8D3A-31AF7801F67E}" type="sibTrans" cxnId="{86C2D5E7-C659-4496-9462-C9A175000683}">
      <dgm:prSet/>
      <dgm:spPr/>
      <dgm:t>
        <a:bodyPr/>
        <a:lstStyle/>
        <a:p>
          <a:endParaRPr lang="ru-RU"/>
        </a:p>
      </dgm:t>
    </dgm:pt>
    <dgm:pt modelId="{1F29013B-C877-43F1-AEC0-397F1C5E2AEA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2"/>
              </a:solidFill>
            </a:rPr>
            <a:t>воспитатели</a:t>
          </a:r>
          <a:endParaRPr lang="ru-RU" sz="2400" dirty="0">
            <a:solidFill>
              <a:schemeClr val="tx2"/>
            </a:solidFill>
          </a:endParaRPr>
        </a:p>
      </dgm:t>
    </dgm:pt>
    <dgm:pt modelId="{F66688C1-D896-4530-A5AE-5492D69A3C5E}" type="parTrans" cxnId="{F6C7A2BE-9536-4AAF-9915-F7FD8EB44955}">
      <dgm:prSet/>
      <dgm:spPr/>
      <dgm:t>
        <a:bodyPr/>
        <a:lstStyle/>
        <a:p>
          <a:endParaRPr lang="ru-RU"/>
        </a:p>
      </dgm:t>
    </dgm:pt>
    <dgm:pt modelId="{87FAC97E-D884-4BE5-988E-9040A684360A}" type="sibTrans" cxnId="{F6C7A2BE-9536-4AAF-9915-F7FD8EB44955}">
      <dgm:prSet/>
      <dgm:spPr/>
      <dgm:t>
        <a:bodyPr/>
        <a:lstStyle/>
        <a:p>
          <a:endParaRPr lang="ru-RU"/>
        </a:p>
      </dgm:t>
    </dgm:pt>
    <dgm:pt modelId="{4932C6B5-A088-4072-B0A7-9CFA5EFBCA5A}" type="pres">
      <dgm:prSet presAssocID="{E5512A32-7AE6-4200-8B31-FE0EB018EE1F}" presName="compositeShape" presStyleCnt="0">
        <dgm:presLayoutVars>
          <dgm:chMax val="7"/>
          <dgm:dir/>
          <dgm:resizeHandles val="exact"/>
        </dgm:presLayoutVars>
      </dgm:prSet>
      <dgm:spPr/>
    </dgm:pt>
    <dgm:pt modelId="{B25D3072-0441-46F2-AEE0-EEE7F6452D39}" type="pres">
      <dgm:prSet presAssocID="{70DB6562-100D-47BC-9CCD-7CF3E682B057}" presName="circ1" presStyleLbl="vennNode1" presStyleIdx="0" presStyleCnt="3" custScaleX="194680" custLinFactNeighborX="-14279" custLinFactNeighborY="-3846"/>
      <dgm:spPr/>
      <dgm:t>
        <a:bodyPr/>
        <a:lstStyle/>
        <a:p>
          <a:endParaRPr lang="ru-RU"/>
        </a:p>
      </dgm:t>
    </dgm:pt>
    <dgm:pt modelId="{4EBFB863-6C29-4AE0-9930-932101301B14}" type="pres">
      <dgm:prSet presAssocID="{70DB6562-100D-47BC-9CCD-7CF3E682B05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FBFA8-BFBD-4E16-87F0-EE1CA95D82BD}" type="pres">
      <dgm:prSet presAssocID="{5DACF6C5-97F5-41EF-8956-C757C06E3840}" presName="circ2" presStyleLbl="vennNode1" presStyleIdx="1" presStyleCnt="3" custScaleX="171582" custLinFactNeighborX="23679" custLinFactNeighborY="1225"/>
      <dgm:spPr/>
      <dgm:t>
        <a:bodyPr/>
        <a:lstStyle/>
        <a:p>
          <a:endParaRPr lang="ru-RU"/>
        </a:p>
      </dgm:t>
    </dgm:pt>
    <dgm:pt modelId="{F0D1C65E-53D6-48AA-886D-E6787E55EA0A}" type="pres">
      <dgm:prSet presAssocID="{5DACF6C5-97F5-41EF-8956-C757C06E384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F2B59F-34D7-4A5D-840C-A0BD7D809E10}" type="pres">
      <dgm:prSet presAssocID="{1F29013B-C877-43F1-AEC0-397F1C5E2AEA}" presName="circ3" presStyleLbl="vennNode1" presStyleIdx="2" presStyleCnt="3" custScaleX="149565" custLinFactNeighborX="-45800" custLinFactNeighborY="1225"/>
      <dgm:spPr/>
      <dgm:t>
        <a:bodyPr/>
        <a:lstStyle/>
        <a:p>
          <a:endParaRPr lang="ru-RU"/>
        </a:p>
      </dgm:t>
    </dgm:pt>
    <dgm:pt modelId="{C3F70718-1C12-416D-BA3C-467672D00281}" type="pres">
      <dgm:prSet presAssocID="{1F29013B-C877-43F1-AEC0-397F1C5E2AE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C2D5E7-C659-4496-9462-C9A175000683}" srcId="{E5512A32-7AE6-4200-8B31-FE0EB018EE1F}" destId="{5DACF6C5-97F5-41EF-8956-C757C06E3840}" srcOrd="1" destOrd="0" parTransId="{B0A1F89B-840F-42CB-8E00-F9447231AE97}" sibTransId="{E7AA5FD3-F3A4-4D37-8D3A-31AF7801F67E}"/>
    <dgm:cxn modelId="{F6C7A2BE-9536-4AAF-9915-F7FD8EB44955}" srcId="{E5512A32-7AE6-4200-8B31-FE0EB018EE1F}" destId="{1F29013B-C877-43F1-AEC0-397F1C5E2AEA}" srcOrd="2" destOrd="0" parTransId="{F66688C1-D896-4530-A5AE-5492D69A3C5E}" sibTransId="{87FAC97E-D884-4BE5-988E-9040A684360A}"/>
    <dgm:cxn modelId="{D6857177-DBF5-4EF6-8294-F5DFB072B559}" type="presOf" srcId="{1F29013B-C877-43F1-AEC0-397F1C5E2AEA}" destId="{84F2B59F-34D7-4A5D-840C-A0BD7D809E10}" srcOrd="0" destOrd="0" presId="urn:microsoft.com/office/officeart/2005/8/layout/venn1"/>
    <dgm:cxn modelId="{44680517-AD6C-4DB6-B83F-00BA7D7D94F4}" type="presOf" srcId="{E5512A32-7AE6-4200-8B31-FE0EB018EE1F}" destId="{4932C6B5-A088-4072-B0A7-9CFA5EFBCA5A}" srcOrd="0" destOrd="0" presId="urn:microsoft.com/office/officeart/2005/8/layout/venn1"/>
    <dgm:cxn modelId="{4140617B-A4BB-457A-A194-EFA234AB5C3B}" type="presOf" srcId="{70DB6562-100D-47BC-9CCD-7CF3E682B057}" destId="{B25D3072-0441-46F2-AEE0-EEE7F6452D39}" srcOrd="0" destOrd="0" presId="urn:microsoft.com/office/officeart/2005/8/layout/venn1"/>
    <dgm:cxn modelId="{34DF527D-1395-4D04-92AA-C1223B6A35B3}" srcId="{E5512A32-7AE6-4200-8B31-FE0EB018EE1F}" destId="{70DB6562-100D-47BC-9CCD-7CF3E682B057}" srcOrd="0" destOrd="0" parTransId="{5E78AF13-0539-4AA8-821E-16D8982399AD}" sibTransId="{6D92CD41-2996-41D4-AEC4-06569D6B8CF7}"/>
    <dgm:cxn modelId="{C245B16E-A0CD-42C2-8F5D-804AAE477B23}" type="presOf" srcId="{5DACF6C5-97F5-41EF-8956-C757C06E3840}" destId="{EEFFBFA8-BFBD-4E16-87F0-EE1CA95D82BD}" srcOrd="0" destOrd="0" presId="urn:microsoft.com/office/officeart/2005/8/layout/venn1"/>
    <dgm:cxn modelId="{0B254BC4-361E-4F25-A52B-D46725425E18}" type="presOf" srcId="{1F29013B-C877-43F1-AEC0-397F1C5E2AEA}" destId="{C3F70718-1C12-416D-BA3C-467672D00281}" srcOrd="1" destOrd="0" presId="urn:microsoft.com/office/officeart/2005/8/layout/venn1"/>
    <dgm:cxn modelId="{CC4F876F-D40D-48CF-89BC-8E9C1D3BD2BB}" type="presOf" srcId="{70DB6562-100D-47BC-9CCD-7CF3E682B057}" destId="{4EBFB863-6C29-4AE0-9930-932101301B14}" srcOrd="1" destOrd="0" presId="urn:microsoft.com/office/officeart/2005/8/layout/venn1"/>
    <dgm:cxn modelId="{CEF451A2-5632-4CF9-ACB4-B9BB77A2DD5B}" type="presOf" srcId="{5DACF6C5-97F5-41EF-8956-C757C06E3840}" destId="{F0D1C65E-53D6-48AA-886D-E6787E55EA0A}" srcOrd="1" destOrd="0" presId="urn:microsoft.com/office/officeart/2005/8/layout/venn1"/>
    <dgm:cxn modelId="{BC107090-35C8-4662-82DC-D43CC7C86E03}" type="presParOf" srcId="{4932C6B5-A088-4072-B0A7-9CFA5EFBCA5A}" destId="{B25D3072-0441-46F2-AEE0-EEE7F6452D39}" srcOrd="0" destOrd="0" presId="urn:microsoft.com/office/officeart/2005/8/layout/venn1"/>
    <dgm:cxn modelId="{8FBE35ED-DD55-4529-B668-38C08A18C693}" type="presParOf" srcId="{4932C6B5-A088-4072-B0A7-9CFA5EFBCA5A}" destId="{4EBFB863-6C29-4AE0-9930-932101301B14}" srcOrd="1" destOrd="0" presId="urn:microsoft.com/office/officeart/2005/8/layout/venn1"/>
    <dgm:cxn modelId="{9F8F3AFB-AEAB-4374-B1A6-47BE5BBBB201}" type="presParOf" srcId="{4932C6B5-A088-4072-B0A7-9CFA5EFBCA5A}" destId="{EEFFBFA8-BFBD-4E16-87F0-EE1CA95D82BD}" srcOrd="2" destOrd="0" presId="urn:microsoft.com/office/officeart/2005/8/layout/venn1"/>
    <dgm:cxn modelId="{FA6A78EF-A4ED-4BA9-BE16-B9EE05614CAE}" type="presParOf" srcId="{4932C6B5-A088-4072-B0A7-9CFA5EFBCA5A}" destId="{F0D1C65E-53D6-48AA-886D-E6787E55EA0A}" srcOrd="3" destOrd="0" presId="urn:microsoft.com/office/officeart/2005/8/layout/venn1"/>
    <dgm:cxn modelId="{173DC3DF-1297-4BC9-8316-73A002C29325}" type="presParOf" srcId="{4932C6B5-A088-4072-B0A7-9CFA5EFBCA5A}" destId="{84F2B59F-34D7-4A5D-840C-A0BD7D809E10}" srcOrd="4" destOrd="0" presId="urn:microsoft.com/office/officeart/2005/8/layout/venn1"/>
    <dgm:cxn modelId="{9A98A082-20FF-43F2-88CC-19CAD127382C}" type="presParOf" srcId="{4932C6B5-A088-4072-B0A7-9CFA5EFBCA5A}" destId="{C3F70718-1C12-416D-BA3C-467672D0028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253D99-8757-4075-B9D1-384CE9ACC663}" type="doc">
      <dgm:prSet loTypeId="urn:microsoft.com/office/officeart/2005/8/layout/lProcess2" loCatId="list" qsTypeId="urn:microsoft.com/office/officeart/2005/8/quickstyle/simple1#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39912A6-6B15-43E0-A2B5-DD6DE15550F8}">
      <dgm:prSet phldrT="[Текст]"/>
      <dgm:spPr/>
      <dgm:t>
        <a:bodyPr/>
        <a:lstStyle/>
        <a:p>
          <a:r>
            <a:rPr lang="ru-RU" dirty="0" smtClean="0"/>
            <a:t>С педагогическим коллективом </a:t>
          </a:r>
          <a:endParaRPr lang="ru-RU" dirty="0"/>
        </a:p>
      </dgm:t>
    </dgm:pt>
    <dgm:pt modelId="{7F189FD7-D3AE-4C57-B8A2-3C1082BCEE7D}" type="parTrans" cxnId="{770EB70B-58C1-4797-AAA9-910E5A84248C}">
      <dgm:prSet/>
      <dgm:spPr/>
      <dgm:t>
        <a:bodyPr/>
        <a:lstStyle/>
        <a:p>
          <a:endParaRPr lang="ru-RU"/>
        </a:p>
      </dgm:t>
    </dgm:pt>
    <dgm:pt modelId="{17515638-84C5-47F5-ADF9-70EA2BB3BFA3}" type="sibTrans" cxnId="{770EB70B-58C1-4797-AAA9-910E5A84248C}">
      <dgm:prSet/>
      <dgm:spPr/>
      <dgm:t>
        <a:bodyPr/>
        <a:lstStyle/>
        <a:p>
          <a:endParaRPr lang="ru-RU"/>
        </a:p>
      </dgm:t>
    </dgm:pt>
    <dgm:pt modelId="{EF6B1A2B-F0F4-417A-B901-A6D99B02E576}">
      <dgm:prSet phldrT="[Текст]"/>
      <dgm:spPr/>
      <dgm:t>
        <a:bodyPr/>
        <a:lstStyle/>
        <a:p>
          <a:r>
            <a:rPr lang="ru-RU" dirty="0" smtClean="0"/>
            <a:t>Семинары, </a:t>
          </a:r>
        </a:p>
        <a:p>
          <a:r>
            <a:rPr lang="ru-RU" dirty="0" smtClean="0"/>
            <a:t>Педагогические советы, </a:t>
          </a:r>
        </a:p>
        <a:p>
          <a:r>
            <a:rPr lang="ru-RU" dirty="0" smtClean="0"/>
            <a:t>Просмотры </a:t>
          </a:r>
          <a:endParaRPr lang="ru-RU" dirty="0"/>
        </a:p>
      </dgm:t>
    </dgm:pt>
    <dgm:pt modelId="{3FD3FC0D-1A78-4DB7-906C-DB8D44F7CD68}" type="parTrans" cxnId="{8260CA3A-C711-4036-9A46-AF980D53DB34}">
      <dgm:prSet/>
      <dgm:spPr/>
      <dgm:t>
        <a:bodyPr/>
        <a:lstStyle/>
        <a:p>
          <a:endParaRPr lang="ru-RU"/>
        </a:p>
      </dgm:t>
    </dgm:pt>
    <dgm:pt modelId="{ADBE432F-FB5B-4873-A11E-D81A36B8C2D9}" type="sibTrans" cxnId="{8260CA3A-C711-4036-9A46-AF980D53DB34}">
      <dgm:prSet/>
      <dgm:spPr/>
      <dgm:t>
        <a:bodyPr/>
        <a:lstStyle/>
        <a:p>
          <a:endParaRPr lang="ru-RU"/>
        </a:p>
      </dgm:t>
    </dgm:pt>
    <dgm:pt modelId="{22AF2874-4A4D-40F2-B087-97DCD709D085}">
      <dgm:prSet phldrT="[Текст]"/>
      <dgm:spPr/>
      <dgm:t>
        <a:bodyPr/>
        <a:lstStyle/>
        <a:p>
          <a:r>
            <a:rPr lang="ru-RU" dirty="0" smtClean="0"/>
            <a:t>С детьми</a:t>
          </a:r>
          <a:endParaRPr lang="ru-RU" dirty="0"/>
        </a:p>
      </dgm:t>
    </dgm:pt>
    <dgm:pt modelId="{089C98C5-114A-4213-B05E-1A7727ED52AD}" type="parTrans" cxnId="{0C2EDE39-E5EA-41C5-8299-0E688805F92F}">
      <dgm:prSet/>
      <dgm:spPr/>
      <dgm:t>
        <a:bodyPr/>
        <a:lstStyle/>
        <a:p>
          <a:endParaRPr lang="ru-RU"/>
        </a:p>
      </dgm:t>
    </dgm:pt>
    <dgm:pt modelId="{A29276D0-92FA-4EE0-8692-5680BB57584B}" type="sibTrans" cxnId="{0C2EDE39-E5EA-41C5-8299-0E688805F92F}">
      <dgm:prSet/>
      <dgm:spPr/>
      <dgm:t>
        <a:bodyPr/>
        <a:lstStyle/>
        <a:p>
          <a:endParaRPr lang="ru-RU"/>
        </a:p>
      </dgm:t>
    </dgm:pt>
    <dgm:pt modelId="{04B62D76-5DA5-4FF3-95F0-C11F9E7BE663}">
      <dgm:prSet phldrT="[Текст]"/>
      <dgm:spPr/>
      <dgm:t>
        <a:bodyPr/>
        <a:lstStyle/>
        <a:p>
          <a:r>
            <a:rPr lang="ru-RU" dirty="0" smtClean="0"/>
            <a:t>НОД, </a:t>
          </a:r>
        </a:p>
        <a:p>
          <a:r>
            <a:rPr lang="ru-RU" dirty="0" smtClean="0"/>
            <a:t>Праздники,</a:t>
          </a:r>
        </a:p>
        <a:p>
          <a:r>
            <a:rPr lang="ru-RU" dirty="0" smtClean="0"/>
            <a:t>Развлечения,</a:t>
          </a:r>
        </a:p>
        <a:p>
          <a:r>
            <a:rPr lang="ru-RU" dirty="0" smtClean="0"/>
            <a:t>прогулки</a:t>
          </a:r>
          <a:endParaRPr lang="ru-RU" dirty="0"/>
        </a:p>
      </dgm:t>
    </dgm:pt>
    <dgm:pt modelId="{E66CE47B-D280-49BE-8600-3ACB414878C5}" type="parTrans" cxnId="{0F50D458-2384-4A2B-A9FC-5844A265FA0C}">
      <dgm:prSet/>
      <dgm:spPr/>
      <dgm:t>
        <a:bodyPr/>
        <a:lstStyle/>
        <a:p>
          <a:endParaRPr lang="ru-RU"/>
        </a:p>
      </dgm:t>
    </dgm:pt>
    <dgm:pt modelId="{08F93B23-13F8-49CB-B4D3-0ED8F290B6BC}" type="sibTrans" cxnId="{0F50D458-2384-4A2B-A9FC-5844A265FA0C}">
      <dgm:prSet/>
      <dgm:spPr/>
      <dgm:t>
        <a:bodyPr/>
        <a:lstStyle/>
        <a:p>
          <a:endParaRPr lang="ru-RU"/>
        </a:p>
      </dgm:t>
    </dgm:pt>
    <dgm:pt modelId="{E463C894-26F5-44EB-9955-95628866E56E}">
      <dgm:prSet phldrT="[Текст]"/>
      <dgm:spPr/>
      <dgm:t>
        <a:bodyPr/>
        <a:lstStyle/>
        <a:p>
          <a:r>
            <a:rPr lang="ru-RU" dirty="0" smtClean="0"/>
            <a:t>С родителями </a:t>
          </a:r>
          <a:endParaRPr lang="ru-RU" dirty="0"/>
        </a:p>
      </dgm:t>
    </dgm:pt>
    <dgm:pt modelId="{7AA71774-9278-467C-AD0A-06C739B502F4}" type="parTrans" cxnId="{9AB09C9C-18E9-4A8B-9BA2-B0ADADDF604F}">
      <dgm:prSet/>
      <dgm:spPr/>
      <dgm:t>
        <a:bodyPr/>
        <a:lstStyle/>
        <a:p>
          <a:endParaRPr lang="ru-RU"/>
        </a:p>
      </dgm:t>
    </dgm:pt>
    <dgm:pt modelId="{7B286108-154D-45A3-8B43-2AE47963736B}" type="sibTrans" cxnId="{9AB09C9C-18E9-4A8B-9BA2-B0ADADDF604F}">
      <dgm:prSet/>
      <dgm:spPr/>
      <dgm:t>
        <a:bodyPr/>
        <a:lstStyle/>
        <a:p>
          <a:endParaRPr lang="ru-RU"/>
        </a:p>
      </dgm:t>
    </dgm:pt>
    <dgm:pt modelId="{4D193A56-DA9E-41FC-BB62-B900FBB51E77}">
      <dgm:prSet phldrT="[Текст]"/>
      <dgm:spPr/>
      <dgm:t>
        <a:bodyPr/>
        <a:lstStyle/>
        <a:p>
          <a:r>
            <a:rPr lang="ru-RU" dirty="0" smtClean="0"/>
            <a:t>Консультации,</a:t>
          </a:r>
        </a:p>
        <a:p>
          <a:r>
            <a:rPr lang="ru-RU" dirty="0" smtClean="0"/>
            <a:t>Совместные праздники,</a:t>
          </a:r>
        </a:p>
        <a:p>
          <a:r>
            <a:rPr lang="ru-RU" dirty="0" smtClean="0"/>
            <a:t>Открытые НОД</a:t>
          </a:r>
          <a:endParaRPr lang="ru-RU" dirty="0"/>
        </a:p>
      </dgm:t>
    </dgm:pt>
    <dgm:pt modelId="{0DB79863-C38A-4CA7-B76C-6E709867451E}" type="parTrans" cxnId="{557BB529-7BD3-4C02-8FEA-F573747BA7E1}">
      <dgm:prSet/>
      <dgm:spPr/>
      <dgm:t>
        <a:bodyPr/>
        <a:lstStyle/>
        <a:p>
          <a:endParaRPr lang="ru-RU"/>
        </a:p>
      </dgm:t>
    </dgm:pt>
    <dgm:pt modelId="{5AB7E89F-E100-4272-9629-CA7884D34317}" type="sibTrans" cxnId="{557BB529-7BD3-4C02-8FEA-F573747BA7E1}">
      <dgm:prSet/>
      <dgm:spPr/>
      <dgm:t>
        <a:bodyPr/>
        <a:lstStyle/>
        <a:p>
          <a:endParaRPr lang="ru-RU"/>
        </a:p>
      </dgm:t>
    </dgm:pt>
    <dgm:pt modelId="{F3DA96E7-F6F3-4D93-9272-0BDEB4AAE147}" type="pres">
      <dgm:prSet presAssocID="{35253D99-8757-4075-B9D1-384CE9ACC66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2ABCA2-F31E-463D-AD3A-20F77CB33649}" type="pres">
      <dgm:prSet presAssocID="{F39912A6-6B15-43E0-A2B5-DD6DE15550F8}" presName="compNode" presStyleCnt="0"/>
      <dgm:spPr/>
    </dgm:pt>
    <dgm:pt modelId="{425531DF-BEB5-4351-8641-62CBC25F1BE6}" type="pres">
      <dgm:prSet presAssocID="{F39912A6-6B15-43E0-A2B5-DD6DE15550F8}" presName="aNode" presStyleLbl="bgShp" presStyleIdx="0" presStyleCnt="3"/>
      <dgm:spPr/>
      <dgm:t>
        <a:bodyPr/>
        <a:lstStyle/>
        <a:p>
          <a:endParaRPr lang="ru-RU"/>
        </a:p>
      </dgm:t>
    </dgm:pt>
    <dgm:pt modelId="{D573AEB4-A5CC-4E66-8278-1AF5F3A5CB65}" type="pres">
      <dgm:prSet presAssocID="{F39912A6-6B15-43E0-A2B5-DD6DE15550F8}" presName="textNode" presStyleLbl="bgShp" presStyleIdx="0" presStyleCnt="3"/>
      <dgm:spPr/>
      <dgm:t>
        <a:bodyPr/>
        <a:lstStyle/>
        <a:p>
          <a:endParaRPr lang="ru-RU"/>
        </a:p>
      </dgm:t>
    </dgm:pt>
    <dgm:pt modelId="{7C2B0F64-6764-4078-B03F-84FE49E9694D}" type="pres">
      <dgm:prSet presAssocID="{F39912A6-6B15-43E0-A2B5-DD6DE15550F8}" presName="compChildNode" presStyleCnt="0"/>
      <dgm:spPr/>
    </dgm:pt>
    <dgm:pt modelId="{E567FF98-048A-4B08-9BB1-D460CD5F0C33}" type="pres">
      <dgm:prSet presAssocID="{F39912A6-6B15-43E0-A2B5-DD6DE15550F8}" presName="theInnerList" presStyleCnt="0"/>
      <dgm:spPr/>
    </dgm:pt>
    <dgm:pt modelId="{71FF0251-A451-4EAC-AF27-156E129A58F6}" type="pres">
      <dgm:prSet presAssocID="{EF6B1A2B-F0F4-417A-B901-A6D99B02E576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5BE9BD-8E88-4F11-AF2C-A618A814FA7B}" type="pres">
      <dgm:prSet presAssocID="{F39912A6-6B15-43E0-A2B5-DD6DE15550F8}" presName="aSpace" presStyleCnt="0"/>
      <dgm:spPr/>
    </dgm:pt>
    <dgm:pt modelId="{73064DB7-0DCC-4B6D-B149-0AA42C11FCFC}" type="pres">
      <dgm:prSet presAssocID="{22AF2874-4A4D-40F2-B087-97DCD709D085}" presName="compNode" presStyleCnt="0"/>
      <dgm:spPr/>
    </dgm:pt>
    <dgm:pt modelId="{415B13E8-861C-42F0-A2D3-622F49D24B11}" type="pres">
      <dgm:prSet presAssocID="{22AF2874-4A4D-40F2-B087-97DCD709D085}" presName="aNode" presStyleLbl="bgShp" presStyleIdx="1" presStyleCnt="3"/>
      <dgm:spPr/>
      <dgm:t>
        <a:bodyPr/>
        <a:lstStyle/>
        <a:p>
          <a:endParaRPr lang="ru-RU"/>
        </a:p>
      </dgm:t>
    </dgm:pt>
    <dgm:pt modelId="{60D6BBD4-9708-46FB-8DB4-94B81CAF44B7}" type="pres">
      <dgm:prSet presAssocID="{22AF2874-4A4D-40F2-B087-97DCD709D085}" presName="textNode" presStyleLbl="bgShp" presStyleIdx="1" presStyleCnt="3"/>
      <dgm:spPr/>
      <dgm:t>
        <a:bodyPr/>
        <a:lstStyle/>
        <a:p>
          <a:endParaRPr lang="ru-RU"/>
        </a:p>
      </dgm:t>
    </dgm:pt>
    <dgm:pt modelId="{905ADE25-3192-49A9-AF24-8083FCD4F764}" type="pres">
      <dgm:prSet presAssocID="{22AF2874-4A4D-40F2-B087-97DCD709D085}" presName="compChildNode" presStyleCnt="0"/>
      <dgm:spPr/>
    </dgm:pt>
    <dgm:pt modelId="{4FC625F8-9C78-4CC4-8819-A46DC334D4AE}" type="pres">
      <dgm:prSet presAssocID="{22AF2874-4A4D-40F2-B087-97DCD709D085}" presName="theInnerList" presStyleCnt="0"/>
      <dgm:spPr/>
    </dgm:pt>
    <dgm:pt modelId="{9F2F0A85-3F08-4B1F-9BEF-13C2246F0844}" type="pres">
      <dgm:prSet presAssocID="{04B62D76-5DA5-4FF3-95F0-C11F9E7BE663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92E151-7740-4742-B82B-1F9C13AF81DB}" type="pres">
      <dgm:prSet presAssocID="{22AF2874-4A4D-40F2-B087-97DCD709D085}" presName="aSpace" presStyleCnt="0"/>
      <dgm:spPr/>
    </dgm:pt>
    <dgm:pt modelId="{27692DD0-5F23-4576-B124-0A57B69A7800}" type="pres">
      <dgm:prSet presAssocID="{E463C894-26F5-44EB-9955-95628866E56E}" presName="compNode" presStyleCnt="0"/>
      <dgm:spPr/>
    </dgm:pt>
    <dgm:pt modelId="{04E31DE7-EB57-456C-9B35-DB3417C89AD3}" type="pres">
      <dgm:prSet presAssocID="{E463C894-26F5-44EB-9955-95628866E56E}" presName="aNode" presStyleLbl="bgShp" presStyleIdx="2" presStyleCnt="3"/>
      <dgm:spPr/>
      <dgm:t>
        <a:bodyPr/>
        <a:lstStyle/>
        <a:p>
          <a:endParaRPr lang="ru-RU"/>
        </a:p>
      </dgm:t>
    </dgm:pt>
    <dgm:pt modelId="{27550BDE-D9E8-40FB-9E4B-59FFCF361B4C}" type="pres">
      <dgm:prSet presAssocID="{E463C894-26F5-44EB-9955-95628866E56E}" presName="textNode" presStyleLbl="bgShp" presStyleIdx="2" presStyleCnt="3"/>
      <dgm:spPr/>
      <dgm:t>
        <a:bodyPr/>
        <a:lstStyle/>
        <a:p>
          <a:endParaRPr lang="ru-RU"/>
        </a:p>
      </dgm:t>
    </dgm:pt>
    <dgm:pt modelId="{AEDEE1DB-5802-4980-B365-8B531ABBCF80}" type="pres">
      <dgm:prSet presAssocID="{E463C894-26F5-44EB-9955-95628866E56E}" presName="compChildNode" presStyleCnt="0"/>
      <dgm:spPr/>
    </dgm:pt>
    <dgm:pt modelId="{B11F9B1B-BA98-4C89-BC66-9362901FAD68}" type="pres">
      <dgm:prSet presAssocID="{E463C894-26F5-44EB-9955-95628866E56E}" presName="theInnerList" presStyleCnt="0"/>
      <dgm:spPr/>
    </dgm:pt>
    <dgm:pt modelId="{D85AA2A0-74CC-4AFA-AB29-4FF1CF47A92F}" type="pres">
      <dgm:prSet presAssocID="{4D193A56-DA9E-41FC-BB62-B900FBB51E77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354752-5AE8-450F-87E3-4B2ECC21D100}" type="presOf" srcId="{E463C894-26F5-44EB-9955-95628866E56E}" destId="{27550BDE-D9E8-40FB-9E4B-59FFCF361B4C}" srcOrd="1" destOrd="0" presId="urn:microsoft.com/office/officeart/2005/8/layout/lProcess2"/>
    <dgm:cxn modelId="{91E073CF-BEAF-4B52-B3C3-2380688ECF83}" type="presOf" srcId="{F39912A6-6B15-43E0-A2B5-DD6DE15550F8}" destId="{425531DF-BEB5-4351-8641-62CBC25F1BE6}" srcOrd="0" destOrd="0" presId="urn:microsoft.com/office/officeart/2005/8/layout/lProcess2"/>
    <dgm:cxn modelId="{F80C0D22-3E63-46A5-BC51-40A6950CFF23}" type="presOf" srcId="{EF6B1A2B-F0F4-417A-B901-A6D99B02E576}" destId="{71FF0251-A451-4EAC-AF27-156E129A58F6}" srcOrd="0" destOrd="0" presId="urn:microsoft.com/office/officeart/2005/8/layout/lProcess2"/>
    <dgm:cxn modelId="{9AB09C9C-18E9-4A8B-9BA2-B0ADADDF604F}" srcId="{35253D99-8757-4075-B9D1-384CE9ACC663}" destId="{E463C894-26F5-44EB-9955-95628866E56E}" srcOrd="2" destOrd="0" parTransId="{7AA71774-9278-467C-AD0A-06C739B502F4}" sibTransId="{7B286108-154D-45A3-8B43-2AE47963736B}"/>
    <dgm:cxn modelId="{512FA7B2-773B-4F6B-98BA-DA07320EC061}" type="presOf" srcId="{35253D99-8757-4075-B9D1-384CE9ACC663}" destId="{F3DA96E7-F6F3-4D93-9272-0BDEB4AAE147}" srcOrd="0" destOrd="0" presId="urn:microsoft.com/office/officeart/2005/8/layout/lProcess2"/>
    <dgm:cxn modelId="{557BB529-7BD3-4C02-8FEA-F573747BA7E1}" srcId="{E463C894-26F5-44EB-9955-95628866E56E}" destId="{4D193A56-DA9E-41FC-BB62-B900FBB51E77}" srcOrd="0" destOrd="0" parTransId="{0DB79863-C38A-4CA7-B76C-6E709867451E}" sibTransId="{5AB7E89F-E100-4272-9629-CA7884D34317}"/>
    <dgm:cxn modelId="{770BD17F-6061-4C3E-A885-952EC77821AD}" type="presOf" srcId="{E463C894-26F5-44EB-9955-95628866E56E}" destId="{04E31DE7-EB57-456C-9B35-DB3417C89AD3}" srcOrd="0" destOrd="0" presId="urn:microsoft.com/office/officeart/2005/8/layout/lProcess2"/>
    <dgm:cxn modelId="{0C2EDE39-E5EA-41C5-8299-0E688805F92F}" srcId="{35253D99-8757-4075-B9D1-384CE9ACC663}" destId="{22AF2874-4A4D-40F2-B087-97DCD709D085}" srcOrd="1" destOrd="0" parTransId="{089C98C5-114A-4213-B05E-1A7727ED52AD}" sibTransId="{A29276D0-92FA-4EE0-8692-5680BB57584B}"/>
    <dgm:cxn modelId="{BA8BA116-B664-47E3-B251-D176AA9F6A0C}" type="presOf" srcId="{F39912A6-6B15-43E0-A2B5-DD6DE15550F8}" destId="{D573AEB4-A5CC-4E66-8278-1AF5F3A5CB65}" srcOrd="1" destOrd="0" presId="urn:microsoft.com/office/officeart/2005/8/layout/lProcess2"/>
    <dgm:cxn modelId="{770EB70B-58C1-4797-AAA9-910E5A84248C}" srcId="{35253D99-8757-4075-B9D1-384CE9ACC663}" destId="{F39912A6-6B15-43E0-A2B5-DD6DE15550F8}" srcOrd="0" destOrd="0" parTransId="{7F189FD7-D3AE-4C57-B8A2-3C1082BCEE7D}" sibTransId="{17515638-84C5-47F5-ADF9-70EA2BB3BFA3}"/>
    <dgm:cxn modelId="{8260CA3A-C711-4036-9A46-AF980D53DB34}" srcId="{F39912A6-6B15-43E0-A2B5-DD6DE15550F8}" destId="{EF6B1A2B-F0F4-417A-B901-A6D99B02E576}" srcOrd="0" destOrd="0" parTransId="{3FD3FC0D-1A78-4DB7-906C-DB8D44F7CD68}" sibTransId="{ADBE432F-FB5B-4873-A11E-D81A36B8C2D9}"/>
    <dgm:cxn modelId="{CD27AED5-4E85-4215-AE8D-2AC47C230843}" type="presOf" srcId="{22AF2874-4A4D-40F2-B087-97DCD709D085}" destId="{60D6BBD4-9708-46FB-8DB4-94B81CAF44B7}" srcOrd="1" destOrd="0" presId="urn:microsoft.com/office/officeart/2005/8/layout/lProcess2"/>
    <dgm:cxn modelId="{55FDA95E-F3F3-4B47-B4B9-727E63FEE708}" type="presOf" srcId="{04B62D76-5DA5-4FF3-95F0-C11F9E7BE663}" destId="{9F2F0A85-3F08-4B1F-9BEF-13C2246F0844}" srcOrd="0" destOrd="0" presId="urn:microsoft.com/office/officeart/2005/8/layout/lProcess2"/>
    <dgm:cxn modelId="{0F50D458-2384-4A2B-A9FC-5844A265FA0C}" srcId="{22AF2874-4A4D-40F2-B087-97DCD709D085}" destId="{04B62D76-5DA5-4FF3-95F0-C11F9E7BE663}" srcOrd="0" destOrd="0" parTransId="{E66CE47B-D280-49BE-8600-3ACB414878C5}" sibTransId="{08F93B23-13F8-49CB-B4D3-0ED8F290B6BC}"/>
    <dgm:cxn modelId="{9065EE89-34D6-4AD9-888F-2AB87700D6E4}" type="presOf" srcId="{4D193A56-DA9E-41FC-BB62-B900FBB51E77}" destId="{D85AA2A0-74CC-4AFA-AB29-4FF1CF47A92F}" srcOrd="0" destOrd="0" presId="urn:microsoft.com/office/officeart/2005/8/layout/lProcess2"/>
    <dgm:cxn modelId="{D44CF4DB-0A54-4ECE-AEC2-BC4E4C13A993}" type="presOf" srcId="{22AF2874-4A4D-40F2-B087-97DCD709D085}" destId="{415B13E8-861C-42F0-A2D3-622F49D24B11}" srcOrd="0" destOrd="0" presId="urn:microsoft.com/office/officeart/2005/8/layout/lProcess2"/>
    <dgm:cxn modelId="{EA672017-0B03-4A03-AE4D-31835BB51BED}" type="presParOf" srcId="{F3DA96E7-F6F3-4D93-9272-0BDEB4AAE147}" destId="{DF2ABCA2-F31E-463D-AD3A-20F77CB33649}" srcOrd="0" destOrd="0" presId="urn:microsoft.com/office/officeart/2005/8/layout/lProcess2"/>
    <dgm:cxn modelId="{201F34FC-3D77-4B95-9A17-A061C03FC4E0}" type="presParOf" srcId="{DF2ABCA2-F31E-463D-AD3A-20F77CB33649}" destId="{425531DF-BEB5-4351-8641-62CBC25F1BE6}" srcOrd="0" destOrd="0" presId="urn:microsoft.com/office/officeart/2005/8/layout/lProcess2"/>
    <dgm:cxn modelId="{937F0F25-8708-4A0C-B44D-61B79BEAAE62}" type="presParOf" srcId="{DF2ABCA2-F31E-463D-AD3A-20F77CB33649}" destId="{D573AEB4-A5CC-4E66-8278-1AF5F3A5CB65}" srcOrd="1" destOrd="0" presId="urn:microsoft.com/office/officeart/2005/8/layout/lProcess2"/>
    <dgm:cxn modelId="{ADBEAF4D-C7F0-4509-BBFC-7F278FA012A5}" type="presParOf" srcId="{DF2ABCA2-F31E-463D-AD3A-20F77CB33649}" destId="{7C2B0F64-6764-4078-B03F-84FE49E9694D}" srcOrd="2" destOrd="0" presId="urn:microsoft.com/office/officeart/2005/8/layout/lProcess2"/>
    <dgm:cxn modelId="{B65260E6-ADDF-4500-AE56-7C644208B06A}" type="presParOf" srcId="{7C2B0F64-6764-4078-B03F-84FE49E9694D}" destId="{E567FF98-048A-4B08-9BB1-D460CD5F0C33}" srcOrd="0" destOrd="0" presId="urn:microsoft.com/office/officeart/2005/8/layout/lProcess2"/>
    <dgm:cxn modelId="{32A9C013-05F5-4CD9-9CCA-DB2097FF03F0}" type="presParOf" srcId="{E567FF98-048A-4B08-9BB1-D460CD5F0C33}" destId="{71FF0251-A451-4EAC-AF27-156E129A58F6}" srcOrd="0" destOrd="0" presId="urn:microsoft.com/office/officeart/2005/8/layout/lProcess2"/>
    <dgm:cxn modelId="{375D2040-A236-4CA1-8035-C5CDE456E90B}" type="presParOf" srcId="{F3DA96E7-F6F3-4D93-9272-0BDEB4AAE147}" destId="{265BE9BD-8E88-4F11-AF2C-A618A814FA7B}" srcOrd="1" destOrd="0" presId="urn:microsoft.com/office/officeart/2005/8/layout/lProcess2"/>
    <dgm:cxn modelId="{2E8B77BD-C080-46BC-8B80-11A39DA836E4}" type="presParOf" srcId="{F3DA96E7-F6F3-4D93-9272-0BDEB4AAE147}" destId="{73064DB7-0DCC-4B6D-B149-0AA42C11FCFC}" srcOrd="2" destOrd="0" presId="urn:microsoft.com/office/officeart/2005/8/layout/lProcess2"/>
    <dgm:cxn modelId="{9D10B60C-D282-4E39-BCA2-0664F5A0305E}" type="presParOf" srcId="{73064DB7-0DCC-4B6D-B149-0AA42C11FCFC}" destId="{415B13E8-861C-42F0-A2D3-622F49D24B11}" srcOrd="0" destOrd="0" presId="urn:microsoft.com/office/officeart/2005/8/layout/lProcess2"/>
    <dgm:cxn modelId="{738C3F18-4987-41ED-BAD9-F00E5FA90B92}" type="presParOf" srcId="{73064DB7-0DCC-4B6D-B149-0AA42C11FCFC}" destId="{60D6BBD4-9708-46FB-8DB4-94B81CAF44B7}" srcOrd="1" destOrd="0" presId="urn:microsoft.com/office/officeart/2005/8/layout/lProcess2"/>
    <dgm:cxn modelId="{026FF227-34DF-48B4-A554-DAFA2FBF766F}" type="presParOf" srcId="{73064DB7-0DCC-4B6D-B149-0AA42C11FCFC}" destId="{905ADE25-3192-49A9-AF24-8083FCD4F764}" srcOrd="2" destOrd="0" presId="urn:microsoft.com/office/officeart/2005/8/layout/lProcess2"/>
    <dgm:cxn modelId="{BB343FD4-619F-46F0-AB8A-36775CCC08B0}" type="presParOf" srcId="{905ADE25-3192-49A9-AF24-8083FCD4F764}" destId="{4FC625F8-9C78-4CC4-8819-A46DC334D4AE}" srcOrd="0" destOrd="0" presId="urn:microsoft.com/office/officeart/2005/8/layout/lProcess2"/>
    <dgm:cxn modelId="{FD59CBFA-3FD4-4FC7-BA00-89F6D0E04062}" type="presParOf" srcId="{4FC625F8-9C78-4CC4-8819-A46DC334D4AE}" destId="{9F2F0A85-3F08-4B1F-9BEF-13C2246F0844}" srcOrd="0" destOrd="0" presId="urn:microsoft.com/office/officeart/2005/8/layout/lProcess2"/>
    <dgm:cxn modelId="{EB8E032A-F83B-4141-B5E2-1CD72B87B257}" type="presParOf" srcId="{F3DA96E7-F6F3-4D93-9272-0BDEB4AAE147}" destId="{4692E151-7740-4742-B82B-1F9C13AF81DB}" srcOrd="3" destOrd="0" presId="urn:microsoft.com/office/officeart/2005/8/layout/lProcess2"/>
    <dgm:cxn modelId="{BBF574EE-00B9-4D1F-92BF-BF6B2332B7F9}" type="presParOf" srcId="{F3DA96E7-F6F3-4D93-9272-0BDEB4AAE147}" destId="{27692DD0-5F23-4576-B124-0A57B69A7800}" srcOrd="4" destOrd="0" presId="urn:microsoft.com/office/officeart/2005/8/layout/lProcess2"/>
    <dgm:cxn modelId="{047D9F31-6665-4B79-BAC0-02E2FFFB4DC1}" type="presParOf" srcId="{27692DD0-5F23-4576-B124-0A57B69A7800}" destId="{04E31DE7-EB57-456C-9B35-DB3417C89AD3}" srcOrd="0" destOrd="0" presId="urn:microsoft.com/office/officeart/2005/8/layout/lProcess2"/>
    <dgm:cxn modelId="{DC474231-4CD7-4ACC-9F30-CA5DAC33CACB}" type="presParOf" srcId="{27692DD0-5F23-4576-B124-0A57B69A7800}" destId="{27550BDE-D9E8-40FB-9E4B-59FFCF361B4C}" srcOrd="1" destOrd="0" presId="urn:microsoft.com/office/officeart/2005/8/layout/lProcess2"/>
    <dgm:cxn modelId="{3ED0190D-2EC0-4B8E-9997-9A0F881FC315}" type="presParOf" srcId="{27692DD0-5F23-4576-B124-0A57B69A7800}" destId="{AEDEE1DB-5802-4980-B365-8B531ABBCF80}" srcOrd="2" destOrd="0" presId="urn:microsoft.com/office/officeart/2005/8/layout/lProcess2"/>
    <dgm:cxn modelId="{561AABE7-48A1-4303-BDA2-F7A6677C8E39}" type="presParOf" srcId="{AEDEE1DB-5802-4980-B365-8B531ABBCF80}" destId="{B11F9B1B-BA98-4C89-BC66-9362901FAD68}" srcOrd="0" destOrd="0" presId="urn:microsoft.com/office/officeart/2005/8/layout/lProcess2"/>
    <dgm:cxn modelId="{4677DBA9-3C0B-44C5-B99E-E94B8EB41720}" type="presParOf" srcId="{B11F9B1B-BA98-4C89-BC66-9362901FAD68}" destId="{D85AA2A0-74CC-4AFA-AB29-4FF1CF47A92F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073314-814D-425B-94F2-6B10FF570A58}" type="doc">
      <dgm:prSet loTypeId="urn:microsoft.com/office/officeart/2005/8/layout/pyramid2" loCatId="list" qsTypeId="urn:microsoft.com/office/officeart/2005/8/quickstyle/simple1#3" qsCatId="simple" csTypeId="urn:microsoft.com/office/officeart/2005/8/colors/colorful5" csCatId="colorful" phldr="1"/>
      <dgm:spPr/>
    </dgm:pt>
    <dgm:pt modelId="{49760101-DDEA-4433-A242-015F915E8AE7}">
      <dgm:prSet phldrT="[Текст]"/>
      <dgm:spPr/>
      <dgm:t>
        <a:bodyPr/>
        <a:lstStyle/>
        <a:p>
          <a:r>
            <a:rPr lang="ru-RU" dirty="0" smtClean="0"/>
            <a:t>Анализ полученных результатов</a:t>
          </a:r>
          <a:endParaRPr lang="ru-RU" dirty="0"/>
        </a:p>
      </dgm:t>
    </dgm:pt>
    <dgm:pt modelId="{22B82FD7-5706-4B15-933C-B1738175D2C4}" type="parTrans" cxnId="{7E17BE9F-DC23-4118-BF17-1DF5FEAA21E5}">
      <dgm:prSet/>
      <dgm:spPr/>
    </dgm:pt>
    <dgm:pt modelId="{3F590164-63BD-4250-906C-E996D2A32988}" type="sibTrans" cxnId="{7E17BE9F-DC23-4118-BF17-1DF5FEAA21E5}">
      <dgm:prSet/>
      <dgm:spPr/>
    </dgm:pt>
    <dgm:pt modelId="{9A97AE79-8876-4436-A68B-81AED870436C}">
      <dgm:prSet phldrT="[Текст]"/>
      <dgm:spPr/>
      <dgm:t>
        <a:bodyPr/>
        <a:lstStyle/>
        <a:p>
          <a:r>
            <a:rPr lang="ru-RU" dirty="0" smtClean="0"/>
            <a:t>Презентация </a:t>
          </a:r>
          <a:endParaRPr lang="ru-RU" dirty="0"/>
        </a:p>
      </dgm:t>
    </dgm:pt>
    <dgm:pt modelId="{D69E9864-8F04-4AFC-8EC3-EE41B81C06F4}" type="parTrans" cxnId="{F30C0F14-990D-40B1-84D8-E99C53FCA8CD}">
      <dgm:prSet/>
      <dgm:spPr/>
    </dgm:pt>
    <dgm:pt modelId="{133D4DE0-FA3A-48C8-A438-99656B7668EB}" type="sibTrans" cxnId="{F30C0F14-990D-40B1-84D8-E99C53FCA8CD}">
      <dgm:prSet/>
      <dgm:spPr/>
    </dgm:pt>
    <dgm:pt modelId="{EDC5A705-C240-4D8A-9611-2CC6F492B97E}">
      <dgm:prSet phldrT="[Текст]"/>
      <dgm:spPr/>
      <dgm:t>
        <a:bodyPr/>
        <a:lstStyle/>
        <a:p>
          <a:r>
            <a:rPr lang="ru-RU" dirty="0" smtClean="0"/>
            <a:t>Перспективы на будущее</a:t>
          </a:r>
          <a:endParaRPr lang="ru-RU" dirty="0"/>
        </a:p>
      </dgm:t>
    </dgm:pt>
    <dgm:pt modelId="{F32861AB-42BA-4392-B259-9469D18CF73D}" type="parTrans" cxnId="{5F5F7967-A675-4D92-9764-8C0A33D31BD0}">
      <dgm:prSet/>
      <dgm:spPr/>
    </dgm:pt>
    <dgm:pt modelId="{B8996229-F8FE-47A9-AD92-157929260DCC}" type="sibTrans" cxnId="{5F5F7967-A675-4D92-9764-8C0A33D31BD0}">
      <dgm:prSet/>
      <dgm:spPr/>
    </dgm:pt>
    <dgm:pt modelId="{30C4413C-3AD2-4F5F-AA49-64BD22EDAC43}" type="pres">
      <dgm:prSet presAssocID="{F5073314-814D-425B-94F2-6B10FF570A58}" presName="compositeShape" presStyleCnt="0">
        <dgm:presLayoutVars>
          <dgm:dir/>
          <dgm:resizeHandles/>
        </dgm:presLayoutVars>
      </dgm:prSet>
      <dgm:spPr/>
    </dgm:pt>
    <dgm:pt modelId="{A366EFAB-BD0B-4510-A816-033EFCC182D7}" type="pres">
      <dgm:prSet presAssocID="{F5073314-814D-425B-94F2-6B10FF570A58}" presName="pyramid" presStyleLbl="node1" presStyleIdx="0" presStyleCnt="1"/>
      <dgm:spPr/>
    </dgm:pt>
    <dgm:pt modelId="{2CD380B1-46D9-4A6B-A467-6971BB1A65F9}" type="pres">
      <dgm:prSet presAssocID="{F5073314-814D-425B-94F2-6B10FF570A58}" presName="theList" presStyleCnt="0"/>
      <dgm:spPr/>
    </dgm:pt>
    <dgm:pt modelId="{F56B6AF8-64CA-4A21-B9DD-83B83F4E72CC}" type="pres">
      <dgm:prSet presAssocID="{49760101-DDEA-4433-A242-015F915E8AE7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5DC281-B8B4-46EA-8D5C-2CC7868B1F5F}" type="pres">
      <dgm:prSet presAssocID="{49760101-DDEA-4433-A242-015F915E8AE7}" presName="aSpace" presStyleCnt="0"/>
      <dgm:spPr/>
    </dgm:pt>
    <dgm:pt modelId="{6FD94714-C17F-4BEE-9EA9-849E70FB3E52}" type="pres">
      <dgm:prSet presAssocID="{9A97AE79-8876-4436-A68B-81AED870436C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38EB93-91C1-441B-9A2E-C4271D429B5C}" type="pres">
      <dgm:prSet presAssocID="{9A97AE79-8876-4436-A68B-81AED870436C}" presName="aSpace" presStyleCnt="0"/>
      <dgm:spPr/>
    </dgm:pt>
    <dgm:pt modelId="{FC6FA1F9-4157-4803-864A-150796611EB9}" type="pres">
      <dgm:prSet presAssocID="{EDC5A705-C240-4D8A-9611-2CC6F492B97E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FD8FEC-7C3B-4AB9-9A2B-1E5A07793FD4}" type="pres">
      <dgm:prSet presAssocID="{EDC5A705-C240-4D8A-9611-2CC6F492B97E}" presName="aSpace" presStyleCnt="0"/>
      <dgm:spPr/>
    </dgm:pt>
  </dgm:ptLst>
  <dgm:cxnLst>
    <dgm:cxn modelId="{39521FC3-6949-4858-9277-A9F51EA68F87}" type="presOf" srcId="{F5073314-814D-425B-94F2-6B10FF570A58}" destId="{30C4413C-3AD2-4F5F-AA49-64BD22EDAC43}" srcOrd="0" destOrd="0" presId="urn:microsoft.com/office/officeart/2005/8/layout/pyramid2"/>
    <dgm:cxn modelId="{F191061A-064F-43CF-B96C-71FB307FB2BF}" type="presOf" srcId="{49760101-DDEA-4433-A242-015F915E8AE7}" destId="{F56B6AF8-64CA-4A21-B9DD-83B83F4E72CC}" srcOrd="0" destOrd="0" presId="urn:microsoft.com/office/officeart/2005/8/layout/pyramid2"/>
    <dgm:cxn modelId="{7E17BE9F-DC23-4118-BF17-1DF5FEAA21E5}" srcId="{F5073314-814D-425B-94F2-6B10FF570A58}" destId="{49760101-DDEA-4433-A242-015F915E8AE7}" srcOrd="0" destOrd="0" parTransId="{22B82FD7-5706-4B15-933C-B1738175D2C4}" sibTransId="{3F590164-63BD-4250-906C-E996D2A32988}"/>
    <dgm:cxn modelId="{4A6C37D9-0B0C-4C1A-B08D-51CF4F9BAB8A}" type="presOf" srcId="{9A97AE79-8876-4436-A68B-81AED870436C}" destId="{6FD94714-C17F-4BEE-9EA9-849E70FB3E52}" srcOrd="0" destOrd="0" presId="urn:microsoft.com/office/officeart/2005/8/layout/pyramid2"/>
    <dgm:cxn modelId="{F30C0F14-990D-40B1-84D8-E99C53FCA8CD}" srcId="{F5073314-814D-425B-94F2-6B10FF570A58}" destId="{9A97AE79-8876-4436-A68B-81AED870436C}" srcOrd="1" destOrd="0" parTransId="{D69E9864-8F04-4AFC-8EC3-EE41B81C06F4}" sibTransId="{133D4DE0-FA3A-48C8-A438-99656B7668EB}"/>
    <dgm:cxn modelId="{A1020801-14A0-4BD5-860B-69CF8DDBAFEE}" type="presOf" srcId="{EDC5A705-C240-4D8A-9611-2CC6F492B97E}" destId="{FC6FA1F9-4157-4803-864A-150796611EB9}" srcOrd="0" destOrd="0" presId="urn:microsoft.com/office/officeart/2005/8/layout/pyramid2"/>
    <dgm:cxn modelId="{5F5F7967-A675-4D92-9764-8C0A33D31BD0}" srcId="{F5073314-814D-425B-94F2-6B10FF570A58}" destId="{EDC5A705-C240-4D8A-9611-2CC6F492B97E}" srcOrd="2" destOrd="0" parTransId="{F32861AB-42BA-4392-B259-9469D18CF73D}" sibTransId="{B8996229-F8FE-47A9-AD92-157929260DCC}"/>
    <dgm:cxn modelId="{F8984DDC-3EBF-4331-B32D-1C5B13E3F5B0}" type="presParOf" srcId="{30C4413C-3AD2-4F5F-AA49-64BD22EDAC43}" destId="{A366EFAB-BD0B-4510-A816-033EFCC182D7}" srcOrd="0" destOrd="0" presId="urn:microsoft.com/office/officeart/2005/8/layout/pyramid2"/>
    <dgm:cxn modelId="{61D2686B-F7BB-4967-86AD-CAE00CA2EF44}" type="presParOf" srcId="{30C4413C-3AD2-4F5F-AA49-64BD22EDAC43}" destId="{2CD380B1-46D9-4A6B-A467-6971BB1A65F9}" srcOrd="1" destOrd="0" presId="urn:microsoft.com/office/officeart/2005/8/layout/pyramid2"/>
    <dgm:cxn modelId="{881F5DBB-F08E-48DA-8FEE-DE14921E1501}" type="presParOf" srcId="{2CD380B1-46D9-4A6B-A467-6971BB1A65F9}" destId="{F56B6AF8-64CA-4A21-B9DD-83B83F4E72CC}" srcOrd="0" destOrd="0" presId="urn:microsoft.com/office/officeart/2005/8/layout/pyramid2"/>
    <dgm:cxn modelId="{FF23CB8F-E268-4D55-A009-EC73418D62A2}" type="presParOf" srcId="{2CD380B1-46D9-4A6B-A467-6971BB1A65F9}" destId="{545DC281-B8B4-46EA-8D5C-2CC7868B1F5F}" srcOrd="1" destOrd="0" presId="urn:microsoft.com/office/officeart/2005/8/layout/pyramid2"/>
    <dgm:cxn modelId="{AFB6F60B-366B-4913-9C53-E1D350BBA342}" type="presParOf" srcId="{2CD380B1-46D9-4A6B-A467-6971BB1A65F9}" destId="{6FD94714-C17F-4BEE-9EA9-849E70FB3E52}" srcOrd="2" destOrd="0" presId="urn:microsoft.com/office/officeart/2005/8/layout/pyramid2"/>
    <dgm:cxn modelId="{E23EDE94-18A6-4F25-A26E-42FCDE90AFA8}" type="presParOf" srcId="{2CD380B1-46D9-4A6B-A467-6971BB1A65F9}" destId="{BC38EB93-91C1-441B-9A2E-C4271D429B5C}" srcOrd="3" destOrd="0" presId="urn:microsoft.com/office/officeart/2005/8/layout/pyramid2"/>
    <dgm:cxn modelId="{B05807F0-4571-47B5-9C65-378B8AAE3812}" type="presParOf" srcId="{2CD380B1-46D9-4A6B-A467-6971BB1A65F9}" destId="{FC6FA1F9-4157-4803-864A-150796611EB9}" srcOrd="4" destOrd="0" presId="urn:microsoft.com/office/officeart/2005/8/layout/pyramid2"/>
    <dgm:cxn modelId="{ECBCA312-B3AE-4470-B3AE-45D7B7998A2A}" type="presParOf" srcId="{2CD380B1-46D9-4A6B-A467-6971BB1A65F9}" destId="{98FD8FEC-7C3B-4AB9-9A2B-1E5A07793FD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84D92-5620-4451-9C5F-B67B020BDF69}" type="datetimeFigureOut">
              <a:rPr lang="ru-RU"/>
              <a:pPr>
                <a:defRPr/>
              </a:pPr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AC54-F24F-4C3D-9BFC-2954D8719E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8C3C8-48C4-404E-912B-E93EFE238926}" type="datetimeFigureOut">
              <a:rPr lang="ru-RU"/>
              <a:pPr>
                <a:defRPr/>
              </a:pPr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BAC98-BE8E-4F45-A04D-E68757D2AE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9E826-EF87-411F-86C2-E6CCABABFCCC}" type="datetimeFigureOut">
              <a:rPr lang="ru-RU"/>
              <a:pPr>
                <a:defRPr/>
              </a:pPr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FCCC1-D083-4880-87A7-3B6B0C9983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82C0A-4683-4A47-8773-7FA478966857}" type="datetimeFigureOut">
              <a:rPr lang="ru-RU"/>
              <a:pPr>
                <a:defRPr/>
              </a:pPr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EFBCA-BD45-4B70-9913-95FDA2265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4FBFC-059C-4FE0-8BB3-4DD8E284908D}" type="datetimeFigureOut">
              <a:rPr lang="ru-RU"/>
              <a:pPr>
                <a:defRPr/>
              </a:pPr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3C9CC-4803-4903-8510-4068C799D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59D12-7B6E-451C-95BF-B86B4EC78B40}" type="datetimeFigureOut">
              <a:rPr lang="ru-RU"/>
              <a:pPr>
                <a:defRPr/>
              </a:pPr>
              <a:t>13.02.2019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F5081-5615-41F0-B304-8EBD3C5055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79450-D6CB-4B8C-928A-A1ACEC9916D2}" type="datetimeFigureOut">
              <a:rPr lang="ru-RU"/>
              <a:pPr>
                <a:defRPr/>
              </a:pPr>
              <a:t>13.02.2019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3CA00-1F25-4C1C-A4AC-8FA6E83B81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B40A5-02A7-4DB2-8CA9-9A62D5EB96AD}" type="datetimeFigureOut">
              <a:rPr lang="ru-RU"/>
              <a:pPr>
                <a:defRPr/>
              </a:pPr>
              <a:t>13.02.2019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6BDF8-81E2-4CA7-B0F3-AEC5DDCE21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BD954-0944-4EE7-97F6-959C45BC2858}" type="datetimeFigureOut">
              <a:rPr lang="ru-RU"/>
              <a:pPr>
                <a:defRPr/>
              </a:pPr>
              <a:t>13.02.2019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2CC5C-04AB-4480-9576-CFADA33C99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BC6F1-F007-48F4-94F2-BBDC54F2AE38}" type="datetimeFigureOut">
              <a:rPr lang="ru-RU"/>
              <a:pPr>
                <a:defRPr/>
              </a:pPr>
              <a:t>13.02.2019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A92F7-581F-4851-94F0-8EC9D0BBF4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F566D-07DC-4719-A555-DD7AC0631512}" type="datetimeFigureOut">
              <a:rPr lang="ru-RU"/>
              <a:pPr>
                <a:defRPr/>
              </a:pPr>
              <a:t>13.02.2019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BB192-4448-408B-BF6D-616334A464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86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62BAE3-32C6-402A-8C0A-2D71DA955A71}" type="datetimeFigureOut">
              <a:rPr lang="ru-RU"/>
              <a:pPr>
                <a:defRPr/>
              </a:pPr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2019B9-2784-4664-A6A9-11C01E63C8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0" descr="BK0001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0"/>
            <a:ext cx="9324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92150"/>
            <a:ext cx="7772400" cy="2908300"/>
          </a:xfrm>
        </p:spPr>
        <p:txBody>
          <a:bodyPr/>
          <a:lstStyle/>
          <a:p>
            <a:r>
              <a:rPr lang="ru-RU" sz="3800" b="1" i="1" dirty="0" smtClean="0"/>
              <a:t>Педагогический проект </a:t>
            </a:r>
            <a:r>
              <a:rPr lang="en-US" sz="3800" b="1" i="1" dirty="0" smtClean="0"/>
              <a:t/>
            </a:r>
            <a:br>
              <a:rPr lang="en-US" sz="3800" b="1" i="1" dirty="0" smtClean="0"/>
            </a:br>
            <a:r>
              <a:rPr lang="ru-RU" sz="3800" b="1" i="1" dirty="0" smtClean="0"/>
              <a:t>по </a:t>
            </a:r>
            <a:r>
              <a:rPr lang="ru-RU" sz="3800" b="1" i="1" dirty="0" smtClean="0"/>
              <a:t>профилактике дорожно-транспортного травматизма в ДОУ</a:t>
            </a:r>
            <a:r>
              <a:rPr lang="ru-RU" sz="4000" b="1" i="1" dirty="0" smtClean="0"/>
              <a:t/>
            </a:r>
            <a:br>
              <a:rPr lang="ru-RU" sz="4000" b="1" i="1" dirty="0" smtClean="0"/>
            </a:br>
            <a:endParaRPr lang="ru-RU" sz="4000" b="1" i="1" dirty="0" smtClean="0"/>
          </a:p>
        </p:txBody>
      </p:sp>
      <p:sp>
        <p:nvSpPr>
          <p:cNvPr id="5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2714612" y="3975100"/>
            <a:ext cx="5286412" cy="1752600"/>
          </a:xfrm>
        </p:spPr>
        <p:txBody>
          <a:bodyPr rtlCol="0"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Автор-составитель: Мирович С.Г.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воспитатель МБДОУ </a:t>
            </a:r>
            <a:r>
              <a:rPr lang="ru-RU" sz="2400" b="1" cap="all" dirty="0" err="1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</a:t>
            </a:r>
            <a:r>
              <a:rPr lang="ru-RU" sz="24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/с «Ручеек»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Р. п. Токаревка</a:t>
            </a:r>
            <a:endParaRPr lang="ru-RU" sz="2400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3316" name="Рисунок 6" descr="images-1-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286124"/>
            <a:ext cx="2143140" cy="2833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B050"/>
                </a:solidFill>
              </a:rPr>
              <a:t>Формы реализации проекта: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B60A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Этапы реализации проекта</a:t>
            </a:r>
            <a:br>
              <a:rPr lang="ru-RU" b="1" dirty="0" smtClean="0">
                <a:solidFill>
                  <a:srgbClr val="B60A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этап. Подготовительный</a:t>
            </a:r>
            <a:endParaRPr lang="ru-RU" dirty="0"/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ru-RU" i="1" smtClean="0">
                <a:solidFill>
                  <a:srgbClr val="6600FF"/>
                </a:solidFill>
              </a:rPr>
              <a:t>Анализ предметной среды группы.</a:t>
            </a:r>
          </a:p>
          <a:p>
            <a:r>
              <a:rPr kumimoji="1" lang="ru-RU" i="1" smtClean="0">
                <a:solidFill>
                  <a:srgbClr val="6600FF"/>
                </a:solidFill>
              </a:rPr>
              <a:t>Беседа с детьми.</a:t>
            </a:r>
          </a:p>
          <a:p>
            <a:r>
              <a:rPr kumimoji="1" lang="ru-RU" i="1" smtClean="0">
                <a:solidFill>
                  <a:srgbClr val="6600FF"/>
                </a:solidFill>
              </a:rPr>
              <a:t>Формулирование целей и задач проекта.</a:t>
            </a:r>
          </a:p>
          <a:p>
            <a:r>
              <a:rPr kumimoji="1" lang="ru-RU" i="1" smtClean="0">
                <a:solidFill>
                  <a:srgbClr val="6600FF"/>
                </a:solidFill>
              </a:rPr>
              <a:t>    Изучение литературы по теме проекта.</a:t>
            </a:r>
          </a:p>
          <a:p>
            <a:r>
              <a:rPr kumimoji="1" lang="ru-RU" i="1" smtClean="0">
                <a:solidFill>
                  <a:srgbClr val="6600FF"/>
                </a:solidFill>
              </a:rPr>
              <a:t>    Изучение Интернет-ресурсов по теме проекта.</a:t>
            </a:r>
          </a:p>
          <a:p>
            <a:endParaRPr lang="ru-RU" smtClean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этап. Основной этап</a:t>
            </a:r>
            <a:endParaRPr lang="ru-RU" dirty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kumimoji="1" lang="ru-RU" i="1" dirty="0" smtClean="0">
                <a:solidFill>
                  <a:srgbClr val="6600FF"/>
                </a:solidFill>
              </a:rPr>
              <a:t>Создание в группе условий для реализации проекта.</a:t>
            </a:r>
          </a:p>
          <a:p>
            <a:pPr lvl="1"/>
            <a:r>
              <a:rPr kumimoji="1" lang="ru-RU" i="1" dirty="0" smtClean="0">
                <a:solidFill>
                  <a:srgbClr val="6600FF"/>
                </a:solidFill>
              </a:rPr>
              <a:t>Деятельность в соответствии с планом </a:t>
            </a:r>
            <a:r>
              <a:rPr kumimoji="1" lang="ru-RU" i="1" dirty="0" smtClean="0">
                <a:solidFill>
                  <a:srgbClr val="6600FF"/>
                </a:solidFill>
              </a:rPr>
              <a:t>проекта</a:t>
            </a:r>
            <a:r>
              <a:rPr kumimoji="1" lang="ru-RU" i="1" dirty="0" smtClean="0">
                <a:solidFill>
                  <a:srgbClr val="6600FF"/>
                </a:solidFill>
              </a:rPr>
              <a:t>.</a:t>
            </a:r>
          </a:p>
          <a:p>
            <a:pPr lvl="1"/>
            <a:r>
              <a:rPr kumimoji="1" lang="ru-RU" i="1" dirty="0" smtClean="0">
                <a:solidFill>
                  <a:srgbClr val="6600FF"/>
                </a:solidFill>
              </a:rPr>
              <a:t> Встречи-беседы детей и родителей с инспектором ГИБДД</a:t>
            </a:r>
            <a:endParaRPr kumimoji="1" lang="ru-RU" i="1" dirty="0" smtClean="0">
              <a:solidFill>
                <a:srgbClr val="6600FF"/>
              </a:solidFill>
            </a:endParaRPr>
          </a:p>
          <a:p>
            <a:pPr lvl="1"/>
            <a:r>
              <a:rPr kumimoji="1" lang="ru-RU" i="1" dirty="0" smtClean="0">
                <a:solidFill>
                  <a:srgbClr val="6600FF"/>
                </a:solidFill>
              </a:rPr>
              <a:t>Консультации для родителей.</a:t>
            </a:r>
          </a:p>
          <a:p>
            <a:pPr>
              <a:buFont typeface="Arial" charset="0"/>
              <a:buNone/>
            </a:pPr>
            <a:endParaRPr lang="ru-RU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 этап. Заключительный этап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B60A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Достигнутые результаты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/>
              <a:t>у детей формируется самостоятельность и ответственность в действиях на дороге, культура поведения в общественном транспорте.</a:t>
            </a:r>
            <a:endParaRPr lang="ru-RU" sz="34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/>
              <a:t>развитие духовно-богатой личности ребенка, как активного участника проекта,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/>
              <a:t>создание благоприятных условий для саморазвития ребенка. </a:t>
            </a:r>
            <a:endParaRPr lang="ru-RU" sz="3400" i="1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/>
              <a:t>развитие у детей коммуникативных навыков, умение работать в команде. </a:t>
            </a:r>
            <a:endParaRPr lang="ru-RU" sz="3400" i="1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/>
              <a:t>активное участие родителей  в создании рисунков, книжек-малышек, атрибутов и костюмов к празднику.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34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3400" b="1" i="1" dirty="0" smtClean="0">
                <a:solidFill>
                  <a:srgbClr val="B60A23"/>
                </a:solidFill>
              </a:rPr>
              <a:t>     Данный </a:t>
            </a:r>
            <a:r>
              <a:rPr lang="ru-RU" sz="3400" b="1" i="1" dirty="0" smtClean="0">
                <a:solidFill>
                  <a:srgbClr val="B60A23"/>
                </a:solidFill>
              </a:rPr>
              <a:t>проект даёт мне возможность рассчитывать на то, </a:t>
            </a:r>
            <a:r>
              <a:rPr lang="ru-RU" sz="3400" b="1" i="1" dirty="0" smtClean="0">
                <a:solidFill>
                  <a:srgbClr val="B60A23"/>
                </a:solidFill>
              </a:rPr>
              <a:t>что у  родителей повысится ответственность за жизнь и здоровье детей, желание личным примером показывать культуру поведения на улицах и дорогах.</a:t>
            </a:r>
            <a:endParaRPr lang="ru-RU" sz="3400" b="1" i="1" dirty="0" smtClean="0">
              <a:solidFill>
                <a:srgbClr val="B60A23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1524000" y="2205038"/>
          <a:ext cx="6096000" cy="3692525"/>
        </p:xfrm>
        <a:graphic>
          <a:graphicData uri="http://schemas.openxmlformats.org/presentationml/2006/ole">
            <p:oleObj spid="_x0000_s1026" name="Диаграмма" r:id="rId3" imgW="6096090" imgH="4067280" progId="MSGraph.Chart.8">
              <p:embed followColorScheme="full"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B60A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Результаты диагностики знаний детей по ПДД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CC3300"/>
                </a:solidFill>
              </a:rPr>
              <a:t>Повторный анкетный опрос родителей показал:</a:t>
            </a:r>
            <a:endParaRPr lang="ru-RU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idx="1"/>
          </p:nvPr>
        </p:nvGraphicFramePr>
        <p:xfrm>
          <a:off x="1524000" y="1830388"/>
          <a:ext cx="6096000" cy="4067175"/>
        </p:xfrm>
        <a:graphic>
          <a:graphicData uri="http://schemas.openxmlformats.org/presentationml/2006/ole">
            <p:oleObj spid="_x0000_s2050" name="Диаграмма" r:id="rId3" imgW="6096090" imgH="4067280" progId="MSGraph.Chart.8">
              <p:embed followColorScheme="full"/>
            </p:oleObj>
          </a:graphicData>
        </a:graphic>
      </p:graphicFrame>
      <p:sp>
        <p:nvSpPr>
          <p:cNvPr id="2052" name="Прямоугольник 4"/>
          <p:cNvSpPr>
            <a:spLocks noChangeArrowheads="1"/>
          </p:cNvSpPr>
          <p:nvPr/>
        </p:nvSpPr>
        <p:spPr bwMode="auto">
          <a:xfrm>
            <a:off x="827088" y="1484313"/>
            <a:ext cx="7489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ru-RU">
                <a:latin typeface="Calibri" pitchFamily="34" charset="0"/>
              </a:rPr>
              <a:t>Удовлетворённость работой детского сада в данном направлении: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Результативность: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dirty="0"/>
              <a:t>1. Дети познакомились со значениями слов: автодорога, шоссе, проезжая часть, тротуар, обочина, пешеходная дорожка, пешеход, пассажир, мостовая, пешеходный переход, перекресток, светофор, дорожные знаки.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dirty="0"/>
              <a:t>2. Закрепили у детей представление </a:t>
            </a:r>
            <a:r>
              <a:rPr lang="ru-RU" sz="2000" dirty="0" smtClean="0"/>
              <a:t>о профилактике детского дорожно-транспортного травматизма.</a:t>
            </a:r>
            <a:endParaRPr lang="ru-RU" sz="2000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dirty="0"/>
              <a:t>3. Изготовили макеты дорожных знаков для самостоятельных игр, атрибуты для сюжетно-ролевых игр.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dirty="0"/>
              <a:t>4. Активизировали знания родителей </a:t>
            </a:r>
            <a:r>
              <a:rPr lang="ru-RU" sz="2000" dirty="0" smtClean="0"/>
              <a:t> о </a:t>
            </a:r>
            <a:r>
              <a:rPr lang="ru-RU" sz="2000" dirty="0" smtClean="0"/>
              <a:t>профилактике детского дорожно-транспортного травматизма.</a:t>
            </a:r>
            <a:endParaRPr lang="ru-RU" sz="2000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dirty="0"/>
              <a:t>5. Сформировали готовность родителей к сотрудничеству с педагогами сада по проблемам развития у детей навыков безопасного поведения.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mtClean="0"/>
              <a:t>Реализация проекта в дальнейшем позволит обобщить материал по данному направлению, подготовить фундамент для реализации следующего проекта.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Внедрить свой опыт в другие старшие группы ДОУ.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CC3300"/>
                </a:solidFill>
              </a:rPr>
              <a:t>Дальнейшее развитие проекта:</a:t>
            </a:r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Вывод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В ходе реализации данного проекта дошкольники в доступной, занимательной, игровой форме знакомятся с правилами дорожного движения и безопасного поведения на дорогах. В процессе у детей развивается наблюдательность, умение ориентироваться в пространстве. Дети учатся соблюдать элементарные правила организованного поведения на улице и в транспорте, понимать значение сигналов светофора, дорожных знаков. </a:t>
            </a:r>
            <a:endParaRPr lang="ru-RU" dirty="0"/>
          </a:p>
        </p:txBody>
      </p:sp>
    </p:spTree>
  </p:cSld>
  <p:clrMapOvr>
    <a:masterClrMapping/>
  </p:clrMapOvr>
  <p:transition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6" descr="img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 descr="G:\мама\КАРТИНКИ\114459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1268413"/>
            <a:ext cx="69850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259632" y="4653136"/>
            <a:ext cx="6984776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ДОРОЖНОГО ДВИЖЕНИЯ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55875" y="692150"/>
            <a:ext cx="3744913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   ПРАВИЛА</a:t>
            </a:r>
            <a:r>
              <a:rPr lang="ru-RU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B60A23"/>
                </a:solidFill>
              </a:rPr>
              <a:t>Информационные ресурсы 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ru-RU" sz="3400" dirty="0" smtClean="0"/>
              <a:t>Авдеева Н.М. «Безопасность».- «Детство-Пресс»,2010 г.</a:t>
            </a: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3400" dirty="0" smtClean="0"/>
              <a:t>2. </a:t>
            </a:r>
            <a:r>
              <a:rPr lang="ru-RU" sz="3400" dirty="0" err="1" smtClean="0"/>
              <a:t>Вдовиченко</a:t>
            </a:r>
            <a:r>
              <a:rPr lang="ru-RU" sz="3400" dirty="0" smtClean="0"/>
              <a:t> Л.А. «Ребёнок на улице».-«Детство-Пресс»,2010 г.</a:t>
            </a: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3400" dirty="0" smtClean="0"/>
              <a:t>3. Голицына Н.С. «ОБЖ для младших  дошкольников».-«Скрипторий»,2010 г.</a:t>
            </a: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3400" dirty="0" smtClean="0"/>
              <a:t>4. Данилова Т.А. «Программа Светофор».-«Детство-Пресс»,2009 г.</a:t>
            </a: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3400" dirty="0" smtClean="0"/>
              <a:t>5. Извекова Н.А. «Правила дорожного движения».-«ТЦ Сфера»,2006 г.</a:t>
            </a: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3400" dirty="0" smtClean="0"/>
              <a:t>6. Извекова Н.А. «Занятия по правилам дорожного движения».-«ТЦ Сфера»,2006 г.</a:t>
            </a: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3400" dirty="0" smtClean="0"/>
              <a:t>7. Полынова В.К. «Основные безопасности </a:t>
            </a:r>
            <a:r>
              <a:rPr lang="ru-RU" sz="3400" dirty="0" err="1" smtClean="0"/>
              <a:t>жизнидеятельности</a:t>
            </a:r>
            <a:r>
              <a:rPr lang="ru-RU" sz="3400" dirty="0" smtClean="0"/>
              <a:t> детей дошкольного возраста» «Детство-Пресс»,2010 г.</a:t>
            </a: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3400" dirty="0" smtClean="0"/>
              <a:t>8. </a:t>
            </a:r>
            <a:r>
              <a:rPr lang="ru-RU" sz="3400" dirty="0" err="1" smtClean="0"/>
              <a:t>Саво</a:t>
            </a:r>
            <a:r>
              <a:rPr lang="ru-RU" sz="3400" dirty="0" smtClean="0"/>
              <a:t> И.Л. «Правила дорожного движения для дошкольников» информационно-деловое оснащение.</a:t>
            </a: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3400" dirty="0" smtClean="0"/>
              <a:t>9. </a:t>
            </a:r>
            <a:r>
              <a:rPr lang="ru-RU" sz="3400" dirty="0" err="1" smtClean="0"/>
              <a:t>Старцева</a:t>
            </a:r>
            <a:r>
              <a:rPr lang="ru-RU" sz="3400" dirty="0" smtClean="0"/>
              <a:t> О.Ю. «Школа дорожных наук».-ТЦ «Сфера»,2009 г.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Содержимое 3" descr="puteshestvie_po_ulicam_goroda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09613" y="476250"/>
            <a:ext cx="7724775" cy="5649913"/>
          </a:xfrm>
        </p:spPr>
      </p:pic>
    </p:spTree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12"/>
          <p:cNvSpPr>
            <a:spLocks noGrp="1"/>
          </p:cNvSpPr>
          <p:nvPr>
            <p:ph idx="1"/>
          </p:nvPr>
        </p:nvSpPr>
        <p:spPr>
          <a:xfrm>
            <a:off x="468313" y="4149725"/>
            <a:ext cx="8229600" cy="24368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       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accent2"/>
                </a:solidFill>
              </a:rPr>
              <a:t>Участники</a:t>
            </a:r>
            <a:r>
              <a:rPr lang="ru-RU" smtClean="0">
                <a:solidFill>
                  <a:schemeClr val="accent2"/>
                </a:solidFill>
              </a:rPr>
              <a:t> </a:t>
            </a:r>
            <a:r>
              <a:rPr lang="ru-RU" b="1" smtClean="0">
                <a:solidFill>
                  <a:schemeClr val="accent2"/>
                </a:solidFill>
              </a:rPr>
              <a:t>проекта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68313" y="4362450"/>
            <a:ext cx="8218487" cy="16383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dirty="0">
                <a:solidFill>
                  <a:srgbClr val="0070C0"/>
                </a:solidFill>
                <a:latin typeface="+mn-lt"/>
              </a:rPr>
              <a:t>Тип проекта </a:t>
            </a:r>
            <a:r>
              <a:rPr lang="ru-RU" sz="2800" dirty="0">
                <a:latin typeface="+mn-lt"/>
              </a:rPr>
              <a:t>- </a:t>
            </a:r>
            <a:r>
              <a:rPr lang="ru-RU" sz="2800" b="1" dirty="0">
                <a:solidFill>
                  <a:srgbClr val="FFFF00"/>
                </a:solidFill>
                <a:latin typeface="+mn-lt"/>
              </a:rPr>
              <a:t>творческий</a:t>
            </a:r>
          </a:p>
          <a:p>
            <a:pPr marL="342900" indent="-3429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latin typeface="+mn-lt"/>
              </a:rPr>
              <a:t>По продолжительности </a:t>
            </a:r>
            <a:r>
              <a:rPr lang="ru-RU" sz="2800" dirty="0">
                <a:latin typeface="+mn-lt"/>
              </a:rPr>
              <a:t>- </a:t>
            </a:r>
            <a:r>
              <a:rPr lang="ru-RU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долгосрочный</a:t>
            </a:r>
            <a:r>
              <a:rPr lang="ru-RU" sz="2800" dirty="0">
                <a:latin typeface="+mn-lt"/>
              </a:rPr>
              <a:t> </a:t>
            </a:r>
          </a:p>
          <a:p>
            <a:pPr marL="342900" indent="-3429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FF00"/>
                </a:solidFill>
                <a:latin typeface="+mn-lt"/>
              </a:rPr>
              <a:t>(</a:t>
            </a:r>
            <a:r>
              <a:rPr lang="ru-RU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сентябрь – май, 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201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7-2018 </a:t>
            </a:r>
            <a:r>
              <a:rPr lang="ru-RU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г.</a:t>
            </a:r>
            <a:r>
              <a:rPr lang="ru-RU" sz="2800" dirty="0">
                <a:solidFill>
                  <a:srgbClr val="FFFF00"/>
                </a:solidFill>
                <a:latin typeface="+mn-lt"/>
              </a:rPr>
              <a:t>)</a:t>
            </a:r>
          </a:p>
          <a:p>
            <a:pPr marL="342900" indent="-3429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dirty="0">
                <a:solidFill>
                  <a:srgbClr val="0070C0"/>
                </a:solidFill>
                <a:latin typeface="+mn-lt"/>
              </a:rPr>
              <a:t>По количеству участников </a:t>
            </a:r>
            <a:r>
              <a:rPr lang="ru-RU" sz="2800" dirty="0">
                <a:latin typeface="+mn-lt"/>
              </a:rPr>
              <a:t>- </a:t>
            </a:r>
            <a:r>
              <a:rPr lang="ru-RU" sz="2800" b="1" dirty="0">
                <a:solidFill>
                  <a:srgbClr val="FFFF00"/>
                </a:solidFill>
                <a:latin typeface="+mn-lt"/>
              </a:rPr>
              <a:t>групповой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800" dirty="0">
              <a:latin typeface="+mn-lt"/>
            </a:endParaRPr>
          </a:p>
        </p:txBody>
      </p:sp>
      <p:graphicFrame>
        <p:nvGraphicFramePr>
          <p:cNvPr id="22" name="Схема 21"/>
          <p:cNvGraphicFramePr/>
          <p:nvPr/>
        </p:nvGraphicFramePr>
        <p:xfrm>
          <a:off x="1524000" y="1397000"/>
          <a:ext cx="6096000" cy="2752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i="1" smtClean="0">
                <a:solidFill>
                  <a:schemeClr val="hlink"/>
                </a:solidFill>
                <a:latin typeface="Georgia" pitchFamily="18" charset="0"/>
              </a:rPr>
              <a:t>ПРОБЛЕМА: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 i="1" dirty="0" smtClean="0">
                <a:solidFill>
                  <a:srgbClr val="B60A23"/>
                </a:solidFill>
              </a:rPr>
              <a:t>       В </a:t>
            </a:r>
            <a:r>
              <a:rPr lang="ru-RU" b="1" i="1" dirty="0" smtClean="0">
                <a:solidFill>
                  <a:srgbClr val="B60A23"/>
                </a:solidFill>
              </a:rPr>
              <a:t>России ежегодно гибнут в дорожно-транспортных происшествиях около 2000 детей, более 20000 получают травмы.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55650" y="4941888"/>
            <a:ext cx="72739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dirty="0">
                <a:solidFill>
                  <a:srgbClr val="B60A23"/>
                </a:solidFill>
                <a:latin typeface="Tahoma" pitchFamily="34" charset="0"/>
              </a:rPr>
              <a:t>Причиной дорожно-транспортных происшествий чаще всего являются сами дети. </a:t>
            </a:r>
          </a:p>
        </p:txBody>
      </p:sp>
      <p:pic>
        <p:nvPicPr>
          <p:cNvPr id="7" name="Picture 6" descr="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3165475"/>
            <a:ext cx="2665412" cy="177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smtClean="0">
                <a:solidFill>
                  <a:srgbClr val="B60A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Актуальность проекта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000" b="1" i="1" dirty="0" smtClean="0">
                <a:solidFill>
                  <a:srgbClr val="333399"/>
                </a:solidFill>
              </a:rPr>
              <a:t>        Все мы живем в обществе, где надо соблюдать определенные нормы и правила поведения в дорожно-транспортной обстановке. Зачастую виновниками ДТП являются сами дети. Именно поэтому дорожно-транспортный травматизм остается приоритетной проблемой общества, требующей решения , при всеобщем участии самыми эффективными методами.</a:t>
            </a:r>
          </a:p>
          <a:p>
            <a:pPr>
              <a:buFontTx/>
              <a:buNone/>
            </a:pPr>
            <a:r>
              <a:rPr lang="ru-RU" sz="2000" b="1" i="1" dirty="0" smtClean="0">
                <a:solidFill>
                  <a:srgbClr val="333399"/>
                </a:solidFill>
              </a:rPr>
              <a:t>        Учитывая особую значимость работы в данном направлении, и то обстоятельство, что детский сад является первой ступенью в системе непрерывного образования, </a:t>
            </a:r>
            <a:r>
              <a:rPr lang="ru-RU" sz="2000" b="1" i="1" dirty="0" err="1" smtClean="0">
                <a:solidFill>
                  <a:srgbClr val="333399"/>
                </a:solidFill>
              </a:rPr>
              <a:t>раскры</a:t>
            </a:r>
            <a:r>
              <a:rPr lang="ru-RU" sz="2000" b="1" i="1" dirty="0" smtClean="0">
                <a:solidFill>
                  <a:srgbClr val="333399"/>
                </a:solidFill>
              </a:rPr>
              <a:t>-</a:t>
            </a:r>
          </a:p>
          <a:p>
            <a:pPr>
              <a:buFontTx/>
              <a:buNone/>
            </a:pPr>
            <a:r>
              <a:rPr lang="ru-RU" sz="2000" b="1" i="1" dirty="0" smtClean="0">
                <a:solidFill>
                  <a:srgbClr val="333399"/>
                </a:solidFill>
              </a:rPr>
              <a:t>       </a:t>
            </a:r>
            <a:r>
              <a:rPr lang="ru-RU" sz="2000" b="1" i="1" dirty="0" err="1" smtClean="0">
                <a:solidFill>
                  <a:srgbClr val="333399"/>
                </a:solidFill>
              </a:rPr>
              <a:t>вается</a:t>
            </a:r>
            <a:r>
              <a:rPr lang="ru-RU" sz="2000" b="1" i="1" dirty="0" smtClean="0">
                <a:solidFill>
                  <a:srgbClr val="333399"/>
                </a:solidFill>
              </a:rPr>
              <a:t> актуальность этого проекта</a:t>
            </a:r>
            <a:endParaRPr lang="ru-RU" sz="2000" b="1" i="1" dirty="0" smtClean="0">
              <a:solidFill>
                <a:srgbClr val="333399"/>
              </a:solidFill>
            </a:endParaRPr>
          </a:p>
          <a:p>
            <a:pPr>
              <a:buFontTx/>
              <a:buNone/>
            </a:pPr>
            <a:endParaRPr lang="ru-RU" sz="2000" b="1" i="1" dirty="0" smtClean="0">
              <a:solidFill>
                <a:srgbClr val="333399"/>
              </a:solidFill>
            </a:endParaRPr>
          </a:p>
          <a:p>
            <a:pPr>
              <a:buFontTx/>
              <a:buNone/>
            </a:pPr>
            <a:endParaRPr lang="ru-RU" sz="2000" b="1" i="1" dirty="0" smtClean="0">
              <a:solidFill>
                <a:srgbClr val="333399"/>
              </a:solidFill>
            </a:endParaRPr>
          </a:p>
          <a:p>
            <a:pPr>
              <a:buFontTx/>
              <a:buNone/>
            </a:pPr>
            <a:endParaRPr lang="ru-RU" sz="2000" b="1" dirty="0" smtClean="0">
              <a:solidFill>
                <a:srgbClr val="333399"/>
              </a:solidFill>
            </a:endParaRPr>
          </a:p>
        </p:txBody>
      </p:sp>
      <p:pic>
        <p:nvPicPr>
          <p:cNvPr id="17411" name="Рисунок 5" descr="svetofo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4149725"/>
            <a:ext cx="2179638" cy="225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B60A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Цель  проекта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800" b="1" i="1" dirty="0" smtClean="0">
                <a:solidFill>
                  <a:srgbClr val="333399"/>
                </a:solidFill>
              </a:rPr>
              <a:t>Создание условий для усвоения и закрепления знаний детей и их родителей о </a:t>
            </a:r>
            <a:r>
              <a:rPr lang="ru-RU" sz="2800" b="1" i="1" dirty="0" smtClean="0">
                <a:solidFill>
                  <a:srgbClr val="333399"/>
                </a:solidFill>
              </a:rPr>
              <a:t>профилактике дорожно-транспортного травматизма.</a:t>
            </a:r>
            <a:endParaRPr lang="ru-RU" sz="2800" b="1" i="1" dirty="0" smtClean="0">
              <a:solidFill>
                <a:srgbClr val="333399"/>
              </a:solidFill>
            </a:endParaRPr>
          </a:p>
        </p:txBody>
      </p:sp>
      <p:pic>
        <p:nvPicPr>
          <p:cNvPr id="18435" name="Рисунок 5" descr="zebra_2010-11-19_17_49_3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3213100"/>
            <a:ext cx="5715000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B60A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Задачи  проекта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b="1" i="1" dirty="0" smtClean="0">
                <a:solidFill>
                  <a:schemeClr val="hlink"/>
                </a:solidFill>
              </a:rPr>
              <a:t>С детьми</a:t>
            </a:r>
            <a:r>
              <a:rPr lang="ru-RU" sz="2400" b="1" i="1" dirty="0" smtClean="0">
                <a:solidFill>
                  <a:schemeClr val="hlink"/>
                </a:solidFill>
              </a:rPr>
              <a:t>: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600" b="1" i="1" dirty="0" smtClean="0">
                <a:solidFill>
                  <a:schemeClr val="hlink"/>
                </a:solidFill>
              </a:rPr>
              <a:t>1. Обобщить и расширить знания детей о ПДД и способствовать их соблюдению.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600" b="1" i="1" dirty="0" smtClean="0">
                <a:solidFill>
                  <a:schemeClr val="hlink"/>
                </a:solidFill>
              </a:rPr>
              <a:t>2. Закрепить и расширить имеющиеся знания </a:t>
            </a:r>
            <a:r>
              <a:rPr lang="ru-RU" sz="1600" b="1" i="1" dirty="0" smtClean="0">
                <a:solidFill>
                  <a:schemeClr val="hlink"/>
                </a:solidFill>
              </a:rPr>
              <a:t>профилактике дорожно-транспортного травматизма.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600" b="1" i="1" dirty="0" smtClean="0">
                <a:solidFill>
                  <a:schemeClr val="hlink"/>
                </a:solidFill>
              </a:rPr>
              <a:t>3. </a:t>
            </a:r>
            <a:r>
              <a:rPr lang="ru-RU" sz="1600" b="1" i="1" dirty="0" smtClean="0">
                <a:solidFill>
                  <a:schemeClr val="hlink"/>
                </a:solidFill>
              </a:rPr>
              <a:t>Развивать коммуникативные навыки, умение ориентироваться в окружающем пространстве.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600" b="1" i="1" dirty="0" smtClean="0">
                <a:solidFill>
                  <a:schemeClr val="hlink"/>
                </a:solidFill>
              </a:rPr>
              <a:t>4. Воспитывать общую культуру поведения на улице</a:t>
            </a:r>
            <a:r>
              <a:rPr lang="ru-RU" sz="1400" b="1" i="1" dirty="0" smtClean="0">
                <a:solidFill>
                  <a:schemeClr val="hlink"/>
                </a:solidFill>
              </a:rPr>
              <a:t>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b="1" i="1" dirty="0" smtClean="0">
                <a:solidFill>
                  <a:srgbClr val="6600FF"/>
                </a:solidFill>
              </a:rPr>
              <a:t>С родителями</a:t>
            </a:r>
            <a:r>
              <a:rPr lang="ru-RU" sz="2400" b="1" i="1" dirty="0" smtClean="0">
                <a:solidFill>
                  <a:srgbClr val="6600FF"/>
                </a:solidFill>
              </a:rPr>
              <a:t>: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600" b="1" i="1" dirty="0" smtClean="0">
                <a:solidFill>
                  <a:srgbClr val="6600FF"/>
                </a:solidFill>
              </a:rPr>
              <a:t>1.Информировать	о необходимости создания безопасных условий пребывания детей на улице.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600" b="1" i="1" dirty="0" smtClean="0">
                <a:solidFill>
                  <a:srgbClr val="6600FF"/>
                </a:solidFill>
              </a:rPr>
              <a:t>2. Активизировать знания родителей об особенностях обучения детей безопасному поведению.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600" b="1" i="1" dirty="0" smtClean="0">
                <a:solidFill>
                  <a:srgbClr val="6600FF"/>
                </a:solidFill>
              </a:rPr>
              <a:t>3. Формировать готовность родителей к сотрудничеству с педагогами по проблемам развития у детей навыков безопасного поведения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b="1" i="1" dirty="0" smtClean="0">
                <a:solidFill>
                  <a:srgbClr val="B60A23"/>
                </a:solidFill>
              </a:rPr>
              <a:t>С педагогами</a:t>
            </a:r>
            <a:r>
              <a:rPr lang="ru-RU" sz="2400" b="1" i="1" dirty="0" smtClean="0">
                <a:solidFill>
                  <a:srgbClr val="B60A23"/>
                </a:solidFill>
              </a:rPr>
              <a:t>: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1600" b="1" i="1" dirty="0" smtClean="0">
                <a:solidFill>
                  <a:srgbClr val="B60A23"/>
                </a:solidFill>
              </a:rPr>
              <a:t>1. Обогащать представления о форме работы с детьми по изучению </a:t>
            </a:r>
            <a:r>
              <a:rPr lang="ru-RU" sz="1600" b="1" i="1" dirty="0" smtClean="0">
                <a:solidFill>
                  <a:srgbClr val="B60A23"/>
                </a:solidFill>
              </a:rPr>
              <a:t>ПДД и профилактике дорожно-транспортного травматизма</a:t>
            </a:r>
            <a:r>
              <a:rPr lang="ru-RU" sz="1400" b="1" i="1" dirty="0" smtClean="0">
                <a:solidFill>
                  <a:srgbClr val="B60A23"/>
                </a:solidFill>
              </a:rPr>
              <a:t>.</a:t>
            </a:r>
            <a:endParaRPr lang="ru-RU" sz="1400" b="1" i="1" dirty="0" smtClean="0">
              <a:solidFill>
                <a:srgbClr val="B60A23"/>
              </a:solidFill>
            </a:endParaRP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sz="1400" b="1" i="1" dirty="0" smtClean="0">
              <a:solidFill>
                <a:srgbClr val="B60A23"/>
              </a:solidFill>
            </a:endParaRP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400" b="1" i="1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B60A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Гипотеза проекта</a:t>
            </a:r>
            <a:endParaRPr lang="ru-RU" dirty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b="1" i="1" smtClean="0">
                <a:solidFill>
                  <a:srgbClr val="333399"/>
                </a:solidFill>
              </a:rPr>
              <a:t>    Если в детском саду ведётся поиск новых форм, приёмов работы, способствующих воспитанию и обучению детей как правильно вести себя на улице, то дети получат не только элементарные знания, но и смогут пофантазировать, а воспитание и обучение превратится в увлекательную игру.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B60A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Ожидаемые результаты  проекта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i="1" smtClean="0">
                <a:solidFill>
                  <a:srgbClr val="6600FF"/>
                </a:solidFill>
              </a:rPr>
              <a:t>Осознание детьми правил поведения на дорогах, улицах, в общественном транспорте.</a:t>
            </a:r>
          </a:p>
          <a:p>
            <a:r>
              <a:rPr lang="ru-RU" sz="2000" b="1" i="1" smtClean="0">
                <a:solidFill>
                  <a:srgbClr val="6600FF"/>
                </a:solidFill>
              </a:rPr>
              <a:t>Развитие духовно богатой личности, как активного участника проекта, создание благоприятных условий для саморазвития ребёнка.</a:t>
            </a:r>
          </a:p>
          <a:p>
            <a:r>
              <a:rPr lang="ru-RU" sz="2000" b="1" i="1" smtClean="0">
                <a:solidFill>
                  <a:srgbClr val="6600FF"/>
                </a:solidFill>
              </a:rPr>
              <a:t>Участие в создании мини – музея, книжек – малышек.</a:t>
            </a:r>
          </a:p>
          <a:p>
            <a:r>
              <a:rPr lang="ru-RU" sz="2000" b="1" i="1" smtClean="0">
                <a:solidFill>
                  <a:srgbClr val="6600FF"/>
                </a:solidFill>
              </a:rPr>
              <a:t>Положительный пример взрослых в соблюдении правил дорожного движения</a:t>
            </a:r>
          </a:p>
          <a:p>
            <a:r>
              <a:rPr lang="ru-RU" sz="2000" b="1" i="1" smtClean="0">
                <a:solidFill>
                  <a:srgbClr val="6600FF"/>
                </a:solidFill>
              </a:rPr>
              <a:t>Появление интереса у родителей к проблемам ДОУ</a:t>
            </a:r>
          </a:p>
        </p:txBody>
      </p:sp>
      <p:pic>
        <p:nvPicPr>
          <p:cNvPr id="21507" name="Picture 6" descr="sM9GljDsWps"/>
          <p:cNvPicPr>
            <a:picLocks noChangeAspect="1" noChangeArrowheads="1"/>
          </p:cNvPicPr>
          <p:nvPr/>
        </p:nvPicPr>
        <p:blipFill>
          <a:blip r:embed="rId2"/>
          <a:srcRect b="50842"/>
          <a:stretch>
            <a:fillRect/>
          </a:stretch>
        </p:blipFill>
        <p:spPr bwMode="auto">
          <a:xfrm>
            <a:off x="2339975" y="4652963"/>
            <a:ext cx="4656138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304</TotalTime>
  <Words>890</Words>
  <Application>Microsoft Office PowerPoint</Application>
  <PresentationFormat>Экран (4:3)</PresentationFormat>
  <Paragraphs>111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 Office</vt:lpstr>
      <vt:lpstr>Диаграмма</vt:lpstr>
      <vt:lpstr>Педагогический проект  по профилактике дорожно-транспортного травматизма в ДОУ </vt:lpstr>
      <vt:lpstr>Слайд 2</vt:lpstr>
      <vt:lpstr>Участники проекта</vt:lpstr>
      <vt:lpstr>ПРОБЛЕМА:</vt:lpstr>
      <vt:lpstr>Актуальность проекта</vt:lpstr>
      <vt:lpstr>Цель  проекта</vt:lpstr>
      <vt:lpstr>Задачи  проекта</vt:lpstr>
      <vt:lpstr>Гипотеза проекта</vt:lpstr>
      <vt:lpstr>Ожидаемые результаты  проекта</vt:lpstr>
      <vt:lpstr>Формы реализации проекта:</vt:lpstr>
      <vt:lpstr>Этапы реализации проекта 1 этап. Подготовительный</vt:lpstr>
      <vt:lpstr>2 этап. Основной этап</vt:lpstr>
      <vt:lpstr>3 этап. Заключительный этап</vt:lpstr>
      <vt:lpstr>Достигнутые результаты проекта</vt:lpstr>
      <vt:lpstr>Результаты диагностики знаний детей по ПДД</vt:lpstr>
      <vt:lpstr>Повторный анкетный опрос родителей показал:</vt:lpstr>
      <vt:lpstr>Результативность:</vt:lpstr>
      <vt:lpstr>Дальнейшее развитие проекта:</vt:lpstr>
      <vt:lpstr>Вывод</vt:lpstr>
      <vt:lpstr>Информационные ресурсы 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проект  по нравственно-патриотическому воспитанию «Приобщение детей к истокам русской народной культуры»</dc:title>
  <dc:creator>Admin</dc:creator>
  <cp:lastModifiedBy>HP</cp:lastModifiedBy>
  <cp:revision>35</cp:revision>
  <dcterms:created xsi:type="dcterms:W3CDTF">2013-09-04T17:17:55Z</dcterms:created>
  <dcterms:modified xsi:type="dcterms:W3CDTF">2019-02-13T09:18:54Z</dcterms:modified>
</cp:coreProperties>
</file>